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880" r:id="rId2"/>
  </p:sldMasterIdLst>
  <p:notesMasterIdLst>
    <p:notesMasterId r:id="rId66"/>
  </p:notesMasterIdLst>
  <p:handoutMasterIdLst>
    <p:handoutMasterId r:id="rId67"/>
  </p:handoutMasterIdLst>
  <p:sldIdLst>
    <p:sldId id="399" r:id="rId3"/>
    <p:sldId id="448" r:id="rId4"/>
    <p:sldId id="489" r:id="rId5"/>
    <p:sldId id="490" r:id="rId6"/>
    <p:sldId id="491" r:id="rId7"/>
    <p:sldId id="492" r:id="rId8"/>
    <p:sldId id="509" r:id="rId9"/>
    <p:sldId id="494" r:id="rId10"/>
    <p:sldId id="495" r:id="rId11"/>
    <p:sldId id="497" r:id="rId12"/>
    <p:sldId id="496" r:id="rId13"/>
    <p:sldId id="498" r:id="rId14"/>
    <p:sldId id="499" r:id="rId15"/>
    <p:sldId id="500" r:id="rId16"/>
    <p:sldId id="501" r:id="rId17"/>
    <p:sldId id="502" r:id="rId18"/>
    <p:sldId id="504" r:id="rId19"/>
    <p:sldId id="503" r:id="rId20"/>
    <p:sldId id="506" r:id="rId21"/>
    <p:sldId id="510" r:id="rId22"/>
    <p:sldId id="511" r:id="rId23"/>
    <p:sldId id="513" r:id="rId24"/>
    <p:sldId id="514" r:id="rId25"/>
    <p:sldId id="516" r:id="rId26"/>
    <p:sldId id="519" r:id="rId27"/>
    <p:sldId id="520" r:id="rId28"/>
    <p:sldId id="507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1" r:id="rId39"/>
    <p:sldId id="532" r:id="rId40"/>
    <p:sldId id="533" r:id="rId41"/>
    <p:sldId id="534" r:id="rId42"/>
    <p:sldId id="535" r:id="rId43"/>
    <p:sldId id="537" r:id="rId44"/>
    <p:sldId id="536" r:id="rId45"/>
    <p:sldId id="538" r:id="rId46"/>
    <p:sldId id="539" r:id="rId47"/>
    <p:sldId id="540" r:id="rId48"/>
    <p:sldId id="541" r:id="rId49"/>
    <p:sldId id="542" r:id="rId50"/>
    <p:sldId id="546" r:id="rId51"/>
    <p:sldId id="543" r:id="rId52"/>
    <p:sldId id="544" r:id="rId53"/>
    <p:sldId id="545" r:id="rId54"/>
    <p:sldId id="547" r:id="rId55"/>
    <p:sldId id="548" r:id="rId56"/>
    <p:sldId id="549" r:id="rId57"/>
    <p:sldId id="550" r:id="rId58"/>
    <p:sldId id="551" r:id="rId59"/>
    <p:sldId id="455" r:id="rId60"/>
    <p:sldId id="552" r:id="rId61"/>
    <p:sldId id="553" r:id="rId62"/>
    <p:sldId id="557" r:id="rId63"/>
    <p:sldId id="555" r:id="rId64"/>
    <p:sldId id="456" r:id="rId65"/>
  </p:sldIdLst>
  <p:sldSz cx="9144000" cy="6858000" type="screen4x3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orient="horz" pos="117">
          <p15:clr>
            <a:srgbClr val="A4A3A4"/>
          </p15:clr>
        </p15:guide>
        <p15:guide id="3" orient="horz" pos="1356">
          <p15:clr>
            <a:srgbClr val="A4A3A4"/>
          </p15:clr>
        </p15:guide>
        <p15:guide id="4" orient="horz" pos="3927">
          <p15:clr>
            <a:srgbClr val="A4A3A4"/>
          </p15:clr>
        </p15:guide>
        <p15:guide id="5" orient="horz" pos="391">
          <p15:clr>
            <a:srgbClr val="A4A3A4"/>
          </p15:clr>
        </p15:guide>
        <p15:guide id="6" pos="538">
          <p15:clr>
            <a:srgbClr val="A4A3A4"/>
          </p15:clr>
        </p15:guide>
        <p15:guide id="7" pos="5420">
          <p15:clr>
            <a:srgbClr val="A4A3A4"/>
          </p15:clr>
        </p15:guide>
        <p15:guide id="8" pos="1272">
          <p15:clr>
            <a:srgbClr val="A4A3A4"/>
          </p15:clr>
        </p15:guide>
        <p15:guide id="9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CAD"/>
    <a:srgbClr val="E9EB95"/>
    <a:srgbClr val="FFCCCC"/>
    <a:srgbClr val="F5F3D7"/>
    <a:srgbClr val="7B760F"/>
    <a:srgbClr val="9B9B35"/>
    <a:srgbClr val="A09030"/>
    <a:srgbClr val="AA3F3C"/>
    <a:srgbClr val="633B55"/>
    <a:srgbClr val="702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92254" autoAdjust="0"/>
  </p:normalViewPr>
  <p:slideViewPr>
    <p:cSldViewPr snapToObjects="1">
      <p:cViewPr varScale="1">
        <p:scale>
          <a:sx n="116" d="100"/>
          <a:sy n="116" d="100"/>
        </p:scale>
        <p:origin x="1344" y="108"/>
      </p:cViewPr>
      <p:guideLst>
        <p:guide orient="horz" pos="1797"/>
        <p:guide orient="horz" pos="117"/>
        <p:guide orient="horz" pos="1356"/>
        <p:guide orient="horz" pos="3927"/>
        <p:guide orient="horz" pos="391"/>
        <p:guide pos="538"/>
        <p:guide pos="5420"/>
        <p:guide pos="1272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17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C66BF0F-BDD3-4935-9EB1-53F2F4802713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9BE4845-8260-4CAF-9F41-F464F12209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05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0B466E5-BD07-443D-BFE4-28F0BD9C35E2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4421"/>
            <a:ext cx="5438140" cy="446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D80B1AD-E7D7-4B35-8BCA-318367CBC9D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53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C22D232-0E8C-42D9-AE7E-74A81A25542B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2298742-2C6C-4578-99DE-8815BD9637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7ACDB52-B0F3-45F4-8365-7E3A5D657209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4856AD5-FBCD-4351-975F-2C2A9CD2FF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6715713-6CD0-4B14-829D-827997C8491A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B571E9A-3D50-4985-B347-251AFA9281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BF20-BD16-427B-8044-5ABF5BBA22B9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7190-D439-4B62-9A59-FAC0B8398D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2D15A8-0762-4CB2-8609-ABC6CCE0B624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6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BE4731-4F2B-4146-8699-70F43E0F9A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8" name="내용 개체 틀 3" descr="그림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510B2-DB30-489F-A6E6-27BD5A82AA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E9770556-3110-42F5-A823-61D28B3F356C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E22C38D-425F-4673-9BD7-5F70AC8ABD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65587F5C-B79E-42C5-B52E-B229055B7303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6F464150-7986-4F01-9665-C397207505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7DC26-4F6E-492F-9325-F8F65D7348E1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DBA645-8049-4FA6-88E9-269CC41CCD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6AFADDDE-D0C4-4CC1-9C7E-FB274896044A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255B18EB-F701-4F92-BF91-B23FE144D5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979ED-9D5F-4330-8524-D638610BF099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EF571F-5247-41C7-880D-EA1CF73233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9E03251-43E1-4AA0-8D43-136D7179BF2B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920739B-EC30-4D5F-8BE6-9A91BD818C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D4CF35-78DC-4D01-B3B1-B516430C5C6A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87DF4F-C5E1-4348-A245-0EC95D940E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solidFill>
                <a:prstClr val="white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" name="자유형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77C78F6-ED9C-447C-9AE0-6172102F308E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714A3A5-AAC3-431A-AAC1-C0E13DDFB4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19548A-4D13-40DF-8CAF-175140122097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FF1A5-AA44-4C90-810D-24057EB969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21EBB-423B-4A76-B8E2-F8B065F990C7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ABF8DE-3BFE-4813-BD18-E9C987E226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064F-6C81-4D1F-AF1F-6F6D0370C2B5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A10B-993C-4A9C-A5F4-9A03DD80ED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CA17CC8-34FB-421F-BD0C-6E5F3BD9535F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D2894D1-5E88-45E2-901B-4F56964F6A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0D85D8C-4824-4CB6-BDDE-14B2CB849D9F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C9C75DE-ACD8-4AA4-AF15-C8E2D7B3DA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B761D15-7DF1-47A4-A96B-C81C88A211CD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D58E1B2-E92D-453C-847F-0B8DEF8603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D36511A-D089-47E3-85F5-2A4B174FAA1E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E20E756-0BCF-4ED0-A8E9-1E1E45AC6E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76589D-EEFC-45FF-963D-B237966BCF2F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B1A0C75-82EA-44B0-93AA-0CF4F9368D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14BF1E7-5C43-4193-9491-C88BFFD6FE75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5333230-0C78-43DD-B2D6-A37C7E57ABC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8F7C535-3A03-47BD-9F5D-3F111DA97EA8}" type="datetimeFigureOut">
              <a:rPr lang="ko-KR" altLang="en-US"/>
              <a:pPr>
                <a:defRPr/>
              </a:pPr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F397347-1D68-442A-B38C-0988F38E55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 descr="교과부마스터02 copy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그림 10" descr="교과부마스터022.png"/>
          <p:cNvPicPr>
            <a:picLocks noChangeAspect="1"/>
          </p:cNvPicPr>
          <p:nvPr userDrawn="1"/>
        </p:nvPicPr>
        <p:blipFill>
          <a:blip r:embed="rId15" cstate="print"/>
          <a:srcRect t="5206" b="80444"/>
          <a:stretch>
            <a:fillRect/>
          </a:stretch>
        </p:blipFill>
        <p:spPr bwMode="auto">
          <a:xfrm>
            <a:off x="974725" y="409575"/>
            <a:ext cx="71945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그림 7" descr="교과부마스터021.png"/>
          <p:cNvPicPr>
            <a:picLocks noChangeAspect="1"/>
          </p:cNvPicPr>
          <p:nvPr userDrawn="1"/>
        </p:nvPicPr>
        <p:blipFill>
          <a:blip r:embed="rId16" cstate="print"/>
          <a:srcRect b="67111"/>
          <a:stretch>
            <a:fillRect/>
          </a:stretch>
        </p:blipFill>
        <p:spPr bwMode="auto">
          <a:xfrm>
            <a:off x="0" y="0"/>
            <a:ext cx="91440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032" r:id="rId1"/>
    <p:sldLayoutId id="2147491033" r:id="rId2"/>
    <p:sldLayoutId id="2147491034" r:id="rId3"/>
    <p:sldLayoutId id="2147491035" r:id="rId4"/>
    <p:sldLayoutId id="2147491036" r:id="rId5"/>
    <p:sldLayoutId id="2147491037" r:id="rId6"/>
    <p:sldLayoutId id="2147491038" r:id="rId7"/>
    <p:sldLayoutId id="2147491039" r:id="rId8"/>
    <p:sldLayoutId id="2147491040" r:id="rId9"/>
    <p:sldLayoutId id="2147491041" r:id="rId10"/>
    <p:sldLayoutId id="2147491042" r:id="rId11"/>
    <p:sldLayoutId id="2147491127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171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177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굴림" charset="-127"/>
                <a:ea typeface="굴림" charset="-127"/>
              </a:defRPr>
            </a:lvl1pPr>
            <a:extLst/>
          </a:lstStyle>
          <a:p>
            <a:pPr>
              <a:defRPr/>
            </a:pPr>
            <a:fld id="{34752F3A-13BC-4D69-8E1E-88E388781F22}" type="datetimeFigureOut">
              <a:rPr lang="en-US"/>
              <a:pPr>
                <a:defRPr/>
              </a:pPr>
              <a:t>7/9/2014</a:t>
            </a:fld>
            <a:endParaRPr 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굴림" charset="-127"/>
                <a:ea typeface="굴림" charset="-127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latin typeface="굴림" charset="-127"/>
                <a:ea typeface="굴림" charset="-127"/>
              </a:defRPr>
            </a:lvl1pPr>
            <a:extLst/>
          </a:lstStyle>
          <a:p>
            <a:pPr>
              <a:defRPr/>
            </a:pPr>
            <a:fld id="{5E487A5D-E9C7-4992-B9BE-6C7EE1DD0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내용 개체 틀 3" descr="그림1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03" r:id="rId1"/>
    <p:sldLayoutId id="2147491104" r:id="rId2"/>
    <p:sldLayoutId id="2147491105" r:id="rId3"/>
    <p:sldLayoutId id="2147491106" r:id="rId4"/>
    <p:sldLayoutId id="2147491107" r:id="rId5"/>
    <p:sldLayoutId id="2147491108" r:id="rId6"/>
    <p:sldLayoutId id="2147491109" r:id="rId7"/>
    <p:sldLayoutId id="2147491110" r:id="rId8"/>
    <p:sldLayoutId id="2147491111" r:id="rId9"/>
    <p:sldLayoutId id="2147491112" r:id="rId10"/>
    <p:sldLayoutId id="2147491113" r:id="rId11"/>
    <p:sldLayoutId id="2147491114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2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gray">
          <a:xfrm rot="10800000">
            <a:off x="2627313" y="6453188"/>
            <a:ext cx="6516687" cy="4048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95294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pic>
        <p:nvPicPr>
          <p:cNvPr id="146436" name="Picture 2" descr="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3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4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9" name="Picture 6" descr="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6013"/>
            <a:ext cx="9144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7" descr="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9113" y="204788"/>
            <a:ext cx="5508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8" descr="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0"/>
            <a:ext cx="82073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2" name="Picture 11" descr="0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57788"/>
            <a:ext cx="47879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3" name="Picture 9" descr="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620713"/>
            <a:ext cx="45005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4" name="Text Box 13"/>
          <p:cNvSpPr txBox="1">
            <a:spLocks noChangeArrowheads="1"/>
          </p:cNvSpPr>
          <p:nvPr/>
        </p:nvSpPr>
        <p:spPr bwMode="auto">
          <a:xfrm>
            <a:off x="4657725" y="747713"/>
            <a:ext cx="456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600" b="1" u="sng">
                <a:solidFill>
                  <a:schemeClr val="bg1"/>
                </a:solidFill>
                <a:latin typeface="전라북도체L" pitchFamily="18" charset="-127"/>
                <a:ea typeface="전라북도체L" pitchFamily="18" charset="-127"/>
              </a:rPr>
              <a:t>National Institute for International Education</a:t>
            </a:r>
          </a:p>
        </p:txBody>
      </p:sp>
      <p:sp>
        <p:nvSpPr>
          <p:cNvPr id="146445" name="Rectangle 14"/>
          <p:cNvSpPr>
            <a:spLocks noChangeArrowheads="1"/>
          </p:cNvSpPr>
          <p:nvPr/>
        </p:nvSpPr>
        <p:spPr bwMode="auto">
          <a:xfrm>
            <a:off x="0" y="2276475"/>
            <a:ext cx="9144000" cy="2132013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46446" name="Group 15"/>
          <p:cNvGrpSpPr>
            <a:grpSpLocks/>
          </p:cNvGrpSpPr>
          <p:nvPr/>
        </p:nvGrpSpPr>
        <p:grpSpPr bwMode="auto">
          <a:xfrm>
            <a:off x="6354763" y="3592513"/>
            <a:ext cx="2909887" cy="3019425"/>
            <a:chOff x="2637" y="3846"/>
            <a:chExt cx="2381" cy="2470"/>
          </a:xfrm>
        </p:grpSpPr>
        <p:grpSp>
          <p:nvGrpSpPr>
            <p:cNvPr id="146530" name="Oval 15"/>
            <p:cNvGrpSpPr>
              <a:grpSpLocks/>
            </p:cNvGrpSpPr>
            <p:nvPr/>
          </p:nvGrpSpPr>
          <p:grpSpPr bwMode="auto">
            <a:xfrm>
              <a:off x="2817" y="4139"/>
              <a:ext cx="2201" cy="2177"/>
              <a:chOff x="3986" y="2627"/>
              <a:chExt cx="1966" cy="1969"/>
            </a:xfrm>
          </p:grpSpPr>
          <p:pic>
            <p:nvPicPr>
              <p:cNvPr id="146536" name="Oval 15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986" y="2627"/>
                <a:ext cx="1966" cy="1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537" name="Text Box 18"/>
              <p:cNvSpPr txBox="1">
                <a:spLocks noChangeArrowheads="1"/>
              </p:cNvSpPr>
              <p:nvPr/>
            </p:nvSpPr>
            <p:spPr bwMode="auto">
              <a:xfrm>
                <a:off x="4389" y="3421"/>
                <a:ext cx="115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05" tIns="64001" rIns="128005" bIns="64001" anchor="ctr">
                <a:spAutoFit/>
              </a:bodyPr>
              <a:lstStyle/>
              <a:p>
                <a:pPr defTabSz="1279525" eaLnBrk="0" latinLnBrk="0" hangingPunct="0"/>
                <a:endParaRPr kumimoji="0" lang="ko-KR" altLang="en-US" sz="2500">
                  <a:solidFill>
                    <a:schemeClr val="hlink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531" name="Oval 19"/>
            <p:cNvGrpSpPr>
              <a:grpSpLocks/>
            </p:cNvGrpSpPr>
            <p:nvPr/>
          </p:nvGrpSpPr>
          <p:grpSpPr bwMode="auto">
            <a:xfrm>
              <a:off x="3001" y="4232"/>
              <a:ext cx="1835" cy="1812"/>
              <a:chOff x="4140" y="2792"/>
              <a:chExt cx="1639" cy="1639"/>
            </a:xfrm>
          </p:grpSpPr>
          <p:pic>
            <p:nvPicPr>
              <p:cNvPr id="146534" name="Oval 19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140" y="2792"/>
                <a:ext cx="1639" cy="1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535" name="Text Box 21"/>
              <p:cNvSpPr txBox="1">
                <a:spLocks noChangeArrowheads="1"/>
              </p:cNvSpPr>
              <p:nvPr/>
            </p:nvSpPr>
            <p:spPr bwMode="auto">
              <a:xfrm>
                <a:off x="4489" y="3422"/>
                <a:ext cx="942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05" tIns="64001" rIns="128005" bIns="64001" anchor="ctr">
                <a:spAutoFit/>
              </a:bodyPr>
              <a:lstStyle/>
              <a:p>
                <a:pPr defTabSz="1279525" eaLnBrk="0" latinLnBrk="0" hangingPunct="0"/>
                <a:endParaRPr kumimoji="0" lang="ko-KR" altLang="en-US" sz="2500">
                  <a:solidFill>
                    <a:schemeClr val="hlink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146532" name="Picture 20" descr="16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49" y="4513"/>
              <a:ext cx="1368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533" name="Picture 10" descr="D:\진행중\교과부_공시제도\png\m-4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37" y="3846"/>
              <a:ext cx="1438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6447" name="Picture 6" descr="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854450" y="5876925"/>
            <a:ext cx="52451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kumimoji="0" lang="ko-KR" altLang="en-US" sz="2800" dirty="0">
                <a:solidFill>
                  <a:srgbClr val="1C0B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교육부 국립국제교육원</a:t>
            </a:r>
          </a:p>
        </p:txBody>
      </p:sp>
      <p:pic>
        <p:nvPicPr>
          <p:cNvPr id="146449" name="Picture 29" descr="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876925"/>
            <a:ext cx="46434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50" name="Picture 36" descr="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513388"/>
            <a:ext cx="3671888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451" name="Group 29"/>
          <p:cNvGrpSpPr>
            <a:grpSpLocks/>
          </p:cNvGrpSpPr>
          <p:nvPr/>
        </p:nvGrpSpPr>
        <p:grpSpPr bwMode="auto">
          <a:xfrm>
            <a:off x="-180975" y="3789363"/>
            <a:ext cx="9280525" cy="314325"/>
            <a:chOff x="-114" y="2030"/>
            <a:chExt cx="5846" cy="198"/>
          </a:xfrm>
        </p:grpSpPr>
        <p:sp>
          <p:nvSpPr>
            <p:cNvPr id="146454" name="Oval 30"/>
            <p:cNvSpPr>
              <a:spLocks noChangeArrowheads="1"/>
            </p:cNvSpPr>
            <p:nvPr/>
          </p:nvSpPr>
          <p:spPr bwMode="auto">
            <a:xfrm>
              <a:off x="22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55" name="Line 31"/>
            <p:cNvSpPr>
              <a:spLocks noChangeShapeType="1"/>
            </p:cNvSpPr>
            <p:nvPr/>
          </p:nvSpPr>
          <p:spPr bwMode="auto">
            <a:xfrm>
              <a:off x="-114" y="21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456" name="Oval 32"/>
            <p:cNvSpPr>
              <a:spLocks noChangeArrowheads="1"/>
            </p:cNvSpPr>
            <p:nvPr/>
          </p:nvSpPr>
          <p:spPr bwMode="auto">
            <a:xfrm>
              <a:off x="113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57" name="Oval 33"/>
            <p:cNvSpPr>
              <a:spLocks noChangeArrowheads="1"/>
            </p:cNvSpPr>
            <p:nvPr/>
          </p:nvSpPr>
          <p:spPr bwMode="auto">
            <a:xfrm>
              <a:off x="204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58" name="Oval 34"/>
            <p:cNvSpPr>
              <a:spLocks noChangeArrowheads="1"/>
            </p:cNvSpPr>
            <p:nvPr/>
          </p:nvSpPr>
          <p:spPr bwMode="auto">
            <a:xfrm>
              <a:off x="295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59" name="Oval 35"/>
            <p:cNvSpPr>
              <a:spLocks noChangeArrowheads="1"/>
            </p:cNvSpPr>
            <p:nvPr/>
          </p:nvSpPr>
          <p:spPr bwMode="auto">
            <a:xfrm>
              <a:off x="386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0" name="Oval 36"/>
            <p:cNvSpPr>
              <a:spLocks noChangeArrowheads="1"/>
            </p:cNvSpPr>
            <p:nvPr/>
          </p:nvSpPr>
          <p:spPr bwMode="auto">
            <a:xfrm>
              <a:off x="477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1" name="Oval 37"/>
            <p:cNvSpPr>
              <a:spLocks noChangeArrowheads="1"/>
            </p:cNvSpPr>
            <p:nvPr/>
          </p:nvSpPr>
          <p:spPr bwMode="auto">
            <a:xfrm>
              <a:off x="568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2" name="Oval 38"/>
            <p:cNvSpPr>
              <a:spLocks noChangeArrowheads="1"/>
            </p:cNvSpPr>
            <p:nvPr/>
          </p:nvSpPr>
          <p:spPr bwMode="auto">
            <a:xfrm>
              <a:off x="659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3" name="Oval 39"/>
            <p:cNvSpPr>
              <a:spLocks noChangeArrowheads="1"/>
            </p:cNvSpPr>
            <p:nvPr/>
          </p:nvSpPr>
          <p:spPr bwMode="auto">
            <a:xfrm>
              <a:off x="750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4" name="Oval 40"/>
            <p:cNvSpPr>
              <a:spLocks noChangeArrowheads="1"/>
            </p:cNvSpPr>
            <p:nvPr/>
          </p:nvSpPr>
          <p:spPr bwMode="auto">
            <a:xfrm>
              <a:off x="841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5" name="Oval 41"/>
            <p:cNvSpPr>
              <a:spLocks noChangeArrowheads="1"/>
            </p:cNvSpPr>
            <p:nvPr/>
          </p:nvSpPr>
          <p:spPr bwMode="auto">
            <a:xfrm>
              <a:off x="932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6" name="Oval 42"/>
            <p:cNvSpPr>
              <a:spLocks noChangeArrowheads="1"/>
            </p:cNvSpPr>
            <p:nvPr/>
          </p:nvSpPr>
          <p:spPr bwMode="auto">
            <a:xfrm>
              <a:off x="1023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7" name="Oval 43"/>
            <p:cNvSpPr>
              <a:spLocks noChangeArrowheads="1"/>
            </p:cNvSpPr>
            <p:nvPr/>
          </p:nvSpPr>
          <p:spPr bwMode="auto">
            <a:xfrm>
              <a:off x="1114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8" name="Oval 44"/>
            <p:cNvSpPr>
              <a:spLocks noChangeArrowheads="1"/>
            </p:cNvSpPr>
            <p:nvPr/>
          </p:nvSpPr>
          <p:spPr bwMode="auto">
            <a:xfrm>
              <a:off x="1205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69" name="Oval 45"/>
            <p:cNvSpPr>
              <a:spLocks noChangeArrowheads="1"/>
            </p:cNvSpPr>
            <p:nvPr/>
          </p:nvSpPr>
          <p:spPr bwMode="auto">
            <a:xfrm>
              <a:off x="1296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0" name="Oval 46"/>
            <p:cNvSpPr>
              <a:spLocks noChangeArrowheads="1"/>
            </p:cNvSpPr>
            <p:nvPr/>
          </p:nvSpPr>
          <p:spPr bwMode="auto">
            <a:xfrm>
              <a:off x="1387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1" name="Oval 47"/>
            <p:cNvSpPr>
              <a:spLocks noChangeArrowheads="1"/>
            </p:cNvSpPr>
            <p:nvPr/>
          </p:nvSpPr>
          <p:spPr bwMode="auto">
            <a:xfrm>
              <a:off x="1478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2" name="Oval 48"/>
            <p:cNvSpPr>
              <a:spLocks noChangeArrowheads="1"/>
            </p:cNvSpPr>
            <p:nvPr/>
          </p:nvSpPr>
          <p:spPr bwMode="auto">
            <a:xfrm>
              <a:off x="1569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3" name="Oval 49"/>
            <p:cNvSpPr>
              <a:spLocks noChangeArrowheads="1"/>
            </p:cNvSpPr>
            <p:nvPr/>
          </p:nvSpPr>
          <p:spPr bwMode="auto">
            <a:xfrm>
              <a:off x="1660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4" name="Oval 50"/>
            <p:cNvSpPr>
              <a:spLocks noChangeArrowheads="1"/>
            </p:cNvSpPr>
            <p:nvPr/>
          </p:nvSpPr>
          <p:spPr bwMode="auto">
            <a:xfrm>
              <a:off x="1751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5" name="Oval 51"/>
            <p:cNvSpPr>
              <a:spLocks noChangeArrowheads="1"/>
            </p:cNvSpPr>
            <p:nvPr/>
          </p:nvSpPr>
          <p:spPr bwMode="auto">
            <a:xfrm>
              <a:off x="1842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6" name="Oval 52"/>
            <p:cNvSpPr>
              <a:spLocks noChangeArrowheads="1"/>
            </p:cNvSpPr>
            <p:nvPr/>
          </p:nvSpPr>
          <p:spPr bwMode="auto">
            <a:xfrm>
              <a:off x="1933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7" name="Oval 53"/>
            <p:cNvSpPr>
              <a:spLocks noChangeArrowheads="1"/>
            </p:cNvSpPr>
            <p:nvPr/>
          </p:nvSpPr>
          <p:spPr bwMode="auto">
            <a:xfrm>
              <a:off x="2024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8" name="Oval 54"/>
            <p:cNvSpPr>
              <a:spLocks noChangeArrowheads="1"/>
            </p:cNvSpPr>
            <p:nvPr/>
          </p:nvSpPr>
          <p:spPr bwMode="auto">
            <a:xfrm>
              <a:off x="2115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79" name="Oval 55"/>
            <p:cNvSpPr>
              <a:spLocks noChangeArrowheads="1"/>
            </p:cNvSpPr>
            <p:nvPr/>
          </p:nvSpPr>
          <p:spPr bwMode="auto">
            <a:xfrm>
              <a:off x="2206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0" name="Oval 56"/>
            <p:cNvSpPr>
              <a:spLocks noChangeArrowheads="1"/>
            </p:cNvSpPr>
            <p:nvPr/>
          </p:nvSpPr>
          <p:spPr bwMode="auto">
            <a:xfrm>
              <a:off x="2297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1" name="Oval 57"/>
            <p:cNvSpPr>
              <a:spLocks noChangeArrowheads="1"/>
            </p:cNvSpPr>
            <p:nvPr/>
          </p:nvSpPr>
          <p:spPr bwMode="auto">
            <a:xfrm>
              <a:off x="2388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2" name="Oval 58"/>
            <p:cNvSpPr>
              <a:spLocks noChangeArrowheads="1"/>
            </p:cNvSpPr>
            <p:nvPr/>
          </p:nvSpPr>
          <p:spPr bwMode="auto">
            <a:xfrm>
              <a:off x="2479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3" name="Oval 59"/>
            <p:cNvSpPr>
              <a:spLocks noChangeArrowheads="1"/>
            </p:cNvSpPr>
            <p:nvPr/>
          </p:nvSpPr>
          <p:spPr bwMode="auto">
            <a:xfrm>
              <a:off x="2570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4" name="Oval 60"/>
            <p:cNvSpPr>
              <a:spLocks noChangeArrowheads="1"/>
            </p:cNvSpPr>
            <p:nvPr/>
          </p:nvSpPr>
          <p:spPr bwMode="auto">
            <a:xfrm>
              <a:off x="2661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5" name="Oval 61"/>
            <p:cNvSpPr>
              <a:spLocks noChangeArrowheads="1"/>
            </p:cNvSpPr>
            <p:nvPr/>
          </p:nvSpPr>
          <p:spPr bwMode="auto">
            <a:xfrm>
              <a:off x="2752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6" name="Oval 62"/>
            <p:cNvSpPr>
              <a:spLocks noChangeArrowheads="1"/>
            </p:cNvSpPr>
            <p:nvPr/>
          </p:nvSpPr>
          <p:spPr bwMode="auto">
            <a:xfrm>
              <a:off x="2843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7" name="Oval 63"/>
            <p:cNvSpPr>
              <a:spLocks noChangeArrowheads="1"/>
            </p:cNvSpPr>
            <p:nvPr/>
          </p:nvSpPr>
          <p:spPr bwMode="auto">
            <a:xfrm>
              <a:off x="2934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8" name="Oval 64"/>
            <p:cNvSpPr>
              <a:spLocks noChangeArrowheads="1"/>
            </p:cNvSpPr>
            <p:nvPr/>
          </p:nvSpPr>
          <p:spPr bwMode="auto">
            <a:xfrm>
              <a:off x="3025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89" name="Oval 65"/>
            <p:cNvSpPr>
              <a:spLocks noChangeArrowheads="1"/>
            </p:cNvSpPr>
            <p:nvPr/>
          </p:nvSpPr>
          <p:spPr bwMode="auto">
            <a:xfrm>
              <a:off x="3116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0" name="Oval 66"/>
            <p:cNvSpPr>
              <a:spLocks noChangeArrowheads="1"/>
            </p:cNvSpPr>
            <p:nvPr/>
          </p:nvSpPr>
          <p:spPr bwMode="auto">
            <a:xfrm>
              <a:off x="3207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1" name="Oval 67"/>
            <p:cNvSpPr>
              <a:spLocks noChangeArrowheads="1"/>
            </p:cNvSpPr>
            <p:nvPr/>
          </p:nvSpPr>
          <p:spPr bwMode="auto">
            <a:xfrm>
              <a:off x="3298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2" name="Oval 68"/>
            <p:cNvSpPr>
              <a:spLocks noChangeArrowheads="1"/>
            </p:cNvSpPr>
            <p:nvPr/>
          </p:nvSpPr>
          <p:spPr bwMode="auto">
            <a:xfrm>
              <a:off x="3389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3" name="Oval 69"/>
            <p:cNvSpPr>
              <a:spLocks noChangeArrowheads="1"/>
            </p:cNvSpPr>
            <p:nvPr/>
          </p:nvSpPr>
          <p:spPr bwMode="auto">
            <a:xfrm>
              <a:off x="3480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4" name="Oval 70"/>
            <p:cNvSpPr>
              <a:spLocks noChangeArrowheads="1"/>
            </p:cNvSpPr>
            <p:nvPr/>
          </p:nvSpPr>
          <p:spPr bwMode="auto">
            <a:xfrm>
              <a:off x="3571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5" name="Oval 71"/>
            <p:cNvSpPr>
              <a:spLocks noChangeArrowheads="1"/>
            </p:cNvSpPr>
            <p:nvPr/>
          </p:nvSpPr>
          <p:spPr bwMode="auto">
            <a:xfrm>
              <a:off x="3662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6" name="Oval 72"/>
            <p:cNvSpPr>
              <a:spLocks noChangeArrowheads="1"/>
            </p:cNvSpPr>
            <p:nvPr/>
          </p:nvSpPr>
          <p:spPr bwMode="auto">
            <a:xfrm>
              <a:off x="3753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7" name="Oval 73"/>
            <p:cNvSpPr>
              <a:spLocks noChangeArrowheads="1"/>
            </p:cNvSpPr>
            <p:nvPr/>
          </p:nvSpPr>
          <p:spPr bwMode="auto">
            <a:xfrm>
              <a:off x="3844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8" name="Oval 74"/>
            <p:cNvSpPr>
              <a:spLocks noChangeArrowheads="1"/>
            </p:cNvSpPr>
            <p:nvPr/>
          </p:nvSpPr>
          <p:spPr bwMode="auto">
            <a:xfrm>
              <a:off x="3935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99" name="Oval 75"/>
            <p:cNvSpPr>
              <a:spLocks noChangeArrowheads="1"/>
            </p:cNvSpPr>
            <p:nvPr/>
          </p:nvSpPr>
          <p:spPr bwMode="auto">
            <a:xfrm>
              <a:off x="4026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0" name="Oval 76"/>
            <p:cNvSpPr>
              <a:spLocks noChangeArrowheads="1"/>
            </p:cNvSpPr>
            <p:nvPr/>
          </p:nvSpPr>
          <p:spPr bwMode="auto">
            <a:xfrm>
              <a:off x="4117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1" name="Oval 77"/>
            <p:cNvSpPr>
              <a:spLocks noChangeArrowheads="1"/>
            </p:cNvSpPr>
            <p:nvPr/>
          </p:nvSpPr>
          <p:spPr bwMode="auto">
            <a:xfrm>
              <a:off x="4208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2" name="Oval 78"/>
            <p:cNvSpPr>
              <a:spLocks noChangeArrowheads="1"/>
            </p:cNvSpPr>
            <p:nvPr/>
          </p:nvSpPr>
          <p:spPr bwMode="auto">
            <a:xfrm>
              <a:off x="4299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3" name="Oval 79"/>
            <p:cNvSpPr>
              <a:spLocks noChangeArrowheads="1"/>
            </p:cNvSpPr>
            <p:nvPr/>
          </p:nvSpPr>
          <p:spPr bwMode="auto">
            <a:xfrm>
              <a:off x="4390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4" name="Oval 80"/>
            <p:cNvSpPr>
              <a:spLocks noChangeArrowheads="1"/>
            </p:cNvSpPr>
            <p:nvPr/>
          </p:nvSpPr>
          <p:spPr bwMode="auto">
            <a:xfrm>
              <a:off x="4481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5" name="Oval 81"/>
            <p:cNvSpPr>
              <a:spLocks noChangeArrowheads="1"/>
            </p:cNvSpPr>
            <p:nvPr/>
          </p:nvSpPr>
          <p:spPr bwMode="auto">
            <a:xfrm>
              <a:off x="4572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6" name="Oval 82"/>
            <p:cNvSpPr>
              <a:spLocks noChangeArrowheads="1"/>
            </p:cNvSpPr>
            <p:nvPr/>
          </p:nvSpPr>
          <p:spPr bwMode="auto">
            <a:xfrm>
              <a:off x="4663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7" name="Oval 83"/>
            <p:cNvSpPr>
              <a:spLocks noChangeArrowheads="1"/>
            </p:cNvSpPr>
            <p:nvPr/>
          </p:nvSpPr>
          <p:spPr bwMode="auto">
            <a:xfrm>
              <a:off x="4754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8" name="Oval 84"/>
            <p:cNvSpPr>
              <a:spLocks noChangeArrowheads="1"/>
            </p:cNvSpPr>
            <p:nvPr/>
          </p:nvSpPr>
          <p:spPr bwMode="auto">
            <a:xfrm>
              <a:off x="4845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09" name="Oval 85"/>
            <p:cNvSpPr>
              <a:spLocks noChangeArrowheads="1"/>
            </p:cNvSpPr>
            <p:nvPr/>
          </p:nvSpPr>
          <p:spPr bwMode="auto">
            <a:xfrm>
              <a:off x="4936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0" name="Oval 86"/>
            <p:cNvSpPr>
              <a:spLocks noChangeArrowheads="1"/>
            </p:cNvSpPr>
            <p:nvPr/>
          </p:nvSpPr>
          <p:spPr bwMode="auto">
            <a:xfrm>
              <a:off x="5027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1" name="Oval 87"/>
            <p:cNvSpPr>
              <a:spLocks noChangeArrowheads="1"/>
            </p:cNvSpPr>
            <p:nvPr/>
          </p:nvSpPr>
          <p:spPr bwMode="auto">
            <a:xfrm>
              <a:off x="5118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2" name="Oval 88"/>
            <p:cNvSpPr>
              <a:spLocks noChangeArrowheads="1"/>
            </p:cNvSpPr>
            <p:nvPr/>
          </p:nvSpPr>
          <p:spPr bwMode="auto">
            <a:xfrm>
              <a:off x="5209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3" name="Oval 89"/>
            <p:cNvSpPr>
              <a:spLocks noChangeArrowheads="1"/>
            </p:cNvSpPr>
            <p:nvPr/>
          </p:nvSpPr>
          <p:spPr bwMode="auto">
            <a:xfrm>
              <a:off x="5300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4" name="Oval 90"/>
            <p:cNvSpPr>
              <a:spLocks noChangeArrowheads="1"/>
            </p:cNvSpPr>
            <p:nvPr/>
          </p:nvSpPr>
          <p:spPr bwMode="auto">
            <a:xfrm>
              <a:off x="5391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5" name="Oval 91"/>
            <p:cNvSpPr>
              <a:spLocks noChangeArrowheads="1"/>
            </p:cNvSpPr>
            <p:nvPr/>
          </p:nvSpPr>
          <p:spPr bwMode="auto">
            <a:xfrm>
              <a:off x="5482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6" name="Oval 92"/>
            <p:cNvSpPr>
              <a:spLocks noChangeArrowheads="1"/>
            </p:cNvSpPr>
            <p:nvPr/>
          </p:nvSpPr>
          <p:spPr bwMode="auto">
            <a:xfrm>
              <a:off x="5573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7" name="Oval 93"/>
            <p:cNvSpPr>
              <a:spLocks noChangeArrowheads="1"/>
            </p:cNvSpPr>
            <p:nvPr/>
          </p:nvSpPr>
          <p:spPr bwMode="auto">
            <a:xfrm>
              <a:off x="5664" y="216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8" name="Oval 94"/>
            <p:cNvSpPr>
              <a:spLocks noChangeArrowheads="1"/>
            </p:cNvSpPr>
            <p:nvPr/>
          </p:nvSpPr>
          <p:spPr bwMode="auto">
            <a:xfrm>
              <a:off x="22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19" name="Line 95"/>
            <p:cNvSpPr>
              <a:spLocks noChangeShapeType="1"/>
            </p:cNvSpPr>
            <p:nvPr/>
          </p:nvSpPr>
          <p:spPr bwMode="auto">
            <a:xfrm>
              <a:off x="-114" y="203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520" name="Oval 96"/>
            <p:cNvSpPr>
              <a:spLocks noChangeArrowheads="1"/>
            </p:cNvSpPr>
            <p:nvPr/>
          </p:nvSpPr>
          <p:spPr bwMode="auto">
            <a:xfrm>
              <a:off x="113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1" name="Oval 97"/>
            <p:cNvSpPr>
              <a:spLocks noChangeArrowheads="1"/>
            </p:cNvSpPr>
            <p:nvPr/>
          </p:nvSpPr>
          <p:spPr bwMode="auto">
            <a:xfrm>
              <a:off x="204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2" name="Oval 98"/>
            <p:cNvSpPr>
              <a:spLocks noChangeArrowheads="1"/>
            </p:cNvSpPr>
            <p:nvPr/>
          </p:nvSpPr>
          <p:spPr bwMode="auto">
            <a:xfrm>
              <a:off x="295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3" name="Oval 99"/>
            <p:cNvSpPr>
              <a:spLocks noChangeArrowheads="1"/>
            </p:cNvSpPr>
            <p:nvPr/>
          </p:nvSpPr>
          <p:spPr bwMode="auto">
            <a:xfrm>
              <a:off x="386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4" name="Oval 100"/>
            <p:cNvSpPr>
              <a:spLocks noChangeArrowheads="1"/>
            </p:cNvSpPr>
            <p:nvPr/>
          </p:nvSpPr>
          <p:spPr bwMode="auto">
            <a:xfrm>
              <a:off x="477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5" name="Oval 101"/>
            <p:cNvSpPr>
              <a:spLocks noChangeArrowheads="1"/>
            </p:cNvSpPr>
            <p:nvPr/>
          </p:nvSpPr>
          <p:spPr bwMode="auto">
            <a:xfrm>
              <a:off x="568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6" name="Oval 102"/>
            <p:cNvSpPr>
              <a:spLocks noChangeArrowheads="1"/>
            </p:cNvSpPr>
            <p:nvPr/>
          </p:nvSpPr>
          <p:spPr bwMode="auto">
            <a:xfrm>
              <a:off x="659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7" name="Oval 103"/>
            <p:cNvSpPr>
              <a:spLocks noChangeArrowheads="1"/>
            </p:cNvSpPr>
            <p:nvPr/>
          </p:nvSpPr>
          <p:spPr bwMode="auto">
            <a:xfrm>
              <a:off x="750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8" name="Oval 104"/>
            <p:cNvSpPr>
              <a:spLocks noChangeArrowheads="1"/>
            </p:cNvSpPr>
            <p:nvPr/>
          </p:nvSpPr>
          <p:spPr bwMode="auto">
            <a:xfrm>
              <a:off x="841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529" name="Oval 105"/>
            <p:cNvSpPr>
              <a:spLocks noChangeArrowheads="1"/>
            </p:cNvSpPr>
            <p:nvPr/>
          </p:nvSpPr>
          <p:spPr bwMode="auto">
            <a:xfrm>
              <a:off x="932" y="2030"/>
              <a:ext cx="68" cy="6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426" name="Rectangle 106"/>
          <p:cNvSpPr>
            <a:spLocks noChangeArrowheads="1"/>
          </p:cNvSpPr>
          <p:nvPr/>
        </p:nvSpPr>
        <p:spPr bwMode="auto">
          <a:xfrm>
            <a:off x="142875" y="2565400"/>
            <a:ext cx="8812213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kumimoji="0" lang="ko-KR" altLang="en-US" sz="66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한국어능력시험</a:t>
            </a:r>
            <a:r>
              <a:rPr kumimoji="0" lang="en-US" altLang="ko-KR" sz="66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(TOPIK)</a:t>
            </a:r>
            <a:endParaRPr kumimoji="0" lang="ko-KR" altLang="en-US" sz="66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7280275" y="4605338"/>
            <a:ext cx="1306513" cy="1266825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1556792"/>
            <a:ext cx="8883650" cy="46553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시험 수준별 예시 문항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423" y="3024418"/>
            <a:ext cx="7488993" cy="1412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6600" b="1" dirty="0" smtClean="0">
                <a:latin typeface="HY헤드라인M" pitchFamily="18" charset="-127"/>
                <a:ea typeface="HY헤드라인M" pitchFamily="18" charset="-127"/>
              </a:rPr>
              <a:t>TOPIK I </a:t>
            </a:r>
            <a:r>
              <a:rPr lang="ko-KR" altLang="en-US" sz="6600" b="1" dirty="0" smtClean="0">
                <a:latin typeface="HY헤드라인M" pitchFamily="18" charset="-127"/>
                <a:ea typeface="HY헤드라인M" pitchFamily="18" charset="-127"/>
              </a:rPr>
              <a:t>읽기</a:t>
            </a:r>
            <a:endParaRPr lang="en-US" altLang="ko-KR" sz="66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48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80728"/>
            <a:ext cx="8883650" cy="52313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423" y="1290376"/>
            <a:ext cx="7488993" cy="482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짧은 서술문을 읽고 글의 핵심이나 주제 고르기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11392"/>
              </p:ext>
            </p:extLst>
          </p:nvPr>
        </p:nvGraphicFramePr>
        <p:xfrm>
          <a:off x="827423" y="1714166"/>
          <a:ext cx="7488993" cy="3082986"/>
        </p:xfrm>
        <a:graphic>
          <a:graphicData uri="http://schemas.openxmlformats.org/drawingml/2006/table">
            <a:tbl>
              <a:tblPr/>
              <a:tblGrid>
                <a:gridCol w="3182245"/>
                <a:gridCol w="1121898"/>
                <a:gridCol w="3184850"/>
              </a:tblGrid>
              <a:tr h="7407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4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4114">
                <a:tc gridSpan="3">
                  <a:txBody>
                    <a:bodyPr/>
                    <a:lstStyle/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덥습니다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바다에서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수영합니다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0"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①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여름      ② 날씨      ③ 나이      ④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나라</a:t>
                      </a: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7179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80728"/>
            <a:ext cx="8883650" cy="52313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00782" y="1384379"/>
            <a:ext cx="7488993" cy="53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짧은 서술문을 읽고 세부내용 파악하기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43754"/>
              </p:ext>
            </p:extLst>
          </p:nvPr>
        </p:nvGraphicFramePr>
        <p:xfrm>
          <a:off x="800782" y="2204429"/>
          <a:ext cx="7515633" cy="2664731"/>
        </p:xfrm>
        <a:graphic>
          <a:graphicData uri="http://schemas.openxmlformats.org/drawingml/2006/table">
            <a:tbl>
              <a:tblPr/>
              <a:tblGrid>
                <a:gridCol w="3193565"/>
                <a:gridCol w="1125889"/>
                <a:gridCol w="3196179"/>
              </a:tblGrid>
              <a:tr h="59992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8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1721">
                <a:tc gridSpan="3">
                  <a:txBody>
                    <a:bodyPr/>
                    <a:lstStyle/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날씨가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좋습니다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   )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맑습니다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① 눈          ② 밤          </a:t>
                      </a:r>
                      <a:r>
                        <a:rPr kumimoji="0"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③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하늘          ④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구름</a:t>
                      </a: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8687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9095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60934" y="1194673"/>
            <a:ext cx="816357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광고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안내문 등의 실용문과 표 등을 읽고 세부내용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56846"/>
              </p:ext>
            </p:extLst>
          </p:nvPr>
        </p:nvGraphicFramePr>
        <p:xfrm>
          <a:off x="1475656" y="1412776"/>
          <a:ext cx="6336704" cy="5256585"/>
        </p:xfrm>
        <a:graphic>
          <a:graphicData uri="http://schemas.openxmlformats.org/drawingml/2006/table">
            <a:tbl>
              <a:tblPr/>
              <a:tblGrid>
                <a:gridCol w="2637244"/>
                <a:gridCol w="1060224"/>
                <a:gridCol w="2639236"/>
              </a:tblGrid>
              <a:tr h="44036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9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955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ko-KR" altLang="en-US" sz="15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다음을 </a:t>
                      </a:r>
                      <a:r>
                        <a:rPr lang="ko-KR" altLang="en-US" sz="15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읽고 맞지 </a:t>
                      </a:r>
                      <a:r>
                        <a:rPr lang="ko-KR" altLang="en-US" sz="1500" b="1" u="sng" kern="0" spc="-5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않는</a:t>
                      </a:r>
                      <a:r>
                        <a:rPr lang="ko-KR" altLang="en-US" sz="15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것을 고르십시오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98431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5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9779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설악산으로 가을 여행을 갑니다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22">
                <a:tc gridSpan="3">
                  <a:txBody>
                    <a:bodyPr/>
                    <a:lstStyle/>
                    <a:p>
                      <a:pPr marL="28829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  <a:defRPr/>
                      </a:pPr>
                      <a:r>
                        <a:rPr kumimoji="0"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②</a:t>
                      </a:r>
                      <a:r>
                        <a:rPr kumimoji="0" lang="ko-KR" altLang="en-US" sz="16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</a:rPr>
                        <a:t> 여행 하루 전까지 신청해야 합니다</a:t>
                      </a:r>
                      <a:r>
                        <a:rPr kumimoji="0" lang="en-US" altLang="ko-KR" sz="16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</a:rPr>
                        <a:t>.</a:t>
                      </a:r>
                      <a:endParaRPr kumimoji="0" lang="ko-KR" altLang="en-US" sz="1600" b="0" i="0" u="none" strike="noStrike" kern="0" cap="none" spc="-5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9779">
                <a:tc gridSpan="3">
                  <a:txBody>
                    <a:bodyPr/>
                    <a:lstStyle/>
                    <a:p>
                      <a:pPr marL="28829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  <a:defRPr/>
                      </a:pPr>
                      <a:r>
                        <a:rPr kumimoji="0" lang="ko-KR" altLang="en-US" sz="16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</a:rPr>
                        <a:t>③ 여행을 하려면 </a:t>
                      </a:r>
                      <a:r>
                        <a:rPr kumimoji="0" lang="en-US" altLang="ko-KR" sz="16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</a:rPr>
                        <a:t>5</a:t>
                      </a:r>
                      <a:r>
                        <a:rPr kumimoji="0" lang="ko-KR" altLang="en-US" sz="16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</a:rPr>
                        <a:t>만원을 내야 합니다</a:t>
                      </a:r>
                      <a:r>
                        <a:rPr kumimoji="0" lang="en-US" altLang="ko-KR" sz="160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</a:rPr>
                        <a:t>.</a:t>
                      </a:r>
                      <a:endParaRPr kumimoji="0" lang="ko-KR" altLang="en-US" sz="1600" b="0" i="0" u="none" strike="noStrike" kern="0" cap="none" spc="-5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0364">
                <a:tc gridSpan="3">
                  <a:txBody>
                    <a:bodyPr/>
                    <a:lstStyle/>
                    <a:p>
                      <a:pPr marL="28829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  <a:defRPr/>
                      </a:pPr>
                      <a:r>
                        <a:rPr kumimoji="0"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 토요일 아침에 시청 앞에서 출발합니다</a:t>
                      </a:r>
                      <a:r>
                        <a:rPr kumimoji="0"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829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  <a:defRPr/>
                      </a:pPr>
                      <a:endParaRPr kumimoji="0" lang="ko-KR" altLang="en-US" sz="8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_x199662808" descr="EMB000008941c0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71746"/>
            <a:ext cx="5731771" cy="25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7391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9095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568" y="1196752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짧은 서술문을 읽고 핵심 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491"/>
              </p:ext>
            </p:extLst>
          </p:nvPr>
        </p:nvGraphicFramePr>
        <p:xfrm>
          <a:off x="899592" y="1340768"/>
          <a:ext cx="7344816" cy="5009948"/>
        </p:xfrm>
        <a:graphic>
          <a:graphicData uri="http://schemas.openxmlformats.org/drawingml/2006/table">
            <a:tbl>
              <a:tblPr/>
              <a:tblGrid>
                <a:gridCol w="2924323"/>
                <a:gridCol w="1156130"/>
                <a:gridCol w="3264363"/>
              </a:tblGrid>
              <a:tr h="5349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7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586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8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다음의 </a:t>
                      </a: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내용과 같은 것을 고르십시오</a:t>
                      </a:r>
                      <a:r>
                        <a:rPr lang="en-US" altLang="ko-KR" sz="18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12090">
                <a:tc gridSpan="3">
                  <a:txBody>
                    <a:bodyPr/>
                    <a:lstStyle/>
                    <a:p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58761">
                <a:tc gridSpan="3"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  <a:tr h="522203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오늘 동생에게 편지를 썼습니다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2203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편지를 보내고 점심을 먹었습니다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2203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부모님한테서 청바지를 받았습니다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2203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kumimoji="0"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우체국에 가서 청바지를 보냈습니다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77317"/>
              </p:ext>
            </p:extLst>
          </p:nvPr>
        </p:nvGraphicFramePr>
        <p:xfrm>
          <a:off x="1187624" y="2924944"/>
          <a:ext cx="6768752" cy="1152128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1152128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오늘 점심을 먹고 우체국에 갔습니다</a:t>
                      </a:r>
                      <a:r>
                        <a:rPr lang="en-US" altLang="ko-KR" sz="18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우체국에서 부모님에게 편지를 보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냈습니다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동생한테는 청바지를 보냈습니다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42228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한 단락의 서술문을 읽고 세부내용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30441"/>
              </p:ext>
            </p:extLst>
          </p:nvPr>
        </p:nvGraphicFramePr>
        <p:xfrm>
          <a:off x="682477" y="1292381"/>
          <a:ext cx="7776865" cy="5304971"/>
        </p:xfrm>
        <a:graphic>
          <a:graphicData uri="http://schemas.openxmlformats.org/drawingml/2006/table">
            <a:tbl>
              <a:tblPr/>
              <a:tblGrid>
                <a:gridCol w="3168352"/>
                <a:gridCol w="1224136"/>
                <a:gridCol w="3384377"/>
              </a:tblGrid>
              <a:tr h="3600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36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다음을 </a:t>
                      </a: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읽고 물음에 답하십시오</a:t>
                      </a:r>
                      <a:r>
                        <a:rPr lang="en-US" altLang="ko-KR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29283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24336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en-US" altLang="ko-KR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㉠</a:t>
                      </a:r>
                      <a:r>
                        <a:rPr lang="en-US" altLang="ko-KR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들어갈 알맞은 말을 고르십시오</a:t>
                      </a:r>
                      <a:r>
                        <a:rPr lang="en-US" altLang="ko-KR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장난감을 만드는	② 학교 근처에 있는</a:t>
                      </a: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kumimoji="0"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③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옛날 물건을 파는	④ 옛날이야기를 해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주는</a:t>
                      </a:r>
                      <a:endParaRPr lang="en-US" altLang="ko-KR" sz="13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ko-KR" altLang="en-US" sz="7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1570990" algn="l"/>
                          <a:tab pos="2853690" algn="l"/>
                          <a:tab pos="4136390" algn="l"/>
                          <a:tab pos="2882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</a:t>
                      </a:r>
                      <a:r>
                        <a:rPr lang="ko-KR" altLang="en-US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글의 내용과 같은 것을 고르십시오</a:t>
                      </a:r>
                      <a:r>
                        <a:rPr lang="en-US" altLang="ko-KR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어른들만 이 가게에 자주 갑니다</a:t>
                      </a:r>
                      <a:r>
                        <a:rPr lang="en-US" altLang="ko-KR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kumimoji="0"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②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가게에는 옛날 음악이 나옵니다</a:t>
                      </a:r>
                      <a:r>
                        <a:rPr lang="en-US" altLang="ko-KR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요즘 장난감 가게들이 많이 있습니다</a:t>
                      </a:r>
                      <a:r>
                        <a:rPr lang="en-US" altLang="ko-KR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이 가게에 가면 요즘 만화책이 많습니다</a:t>
                      </a:r>
                      <a:r>
                        <a:rPr lang="en-US" altLang="ko-KR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47850"/>
              </p:ext>
            </p:extLst>
          </p:nvPr>
        </p:nvGraphicFramePr>
        <p:xfrm>
          <a:off x="928167" y="2274696"/>
          <a:ext cx="7056785" cy="1226312"/>
        </p:xfrm>
        <a:graphic>
          <a:graphicData uri="http://schemas.openxmlformats.org/drawingml/2006/table">
            <a:tbl>
              <a:tblPr/>
              <a:tblGrid>
                <a:gridCol w="7056785"/>
              </a:tblGrid>
              <a:tr h="1200150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요즘 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㉠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가게들이 인기가 많습니다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 가게에서는 옛날에 나온 장난감을 살 수 있습니다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또 옛날 만화책도 구경할 수 있습니다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그리고 그 가게에 가면 오래 전 음악도 들을 수 있습니다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어른들은 그 가게에서 아이들과 함께 옛날이야기를 합니다</a:t>
                      </a:r>
                      <a:r>
                        <a:rPr lang="en-US" altLang="ko-KR" sz="1300" b="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b="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문장 간의 관계와 세부내용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79848"/>
              </p:ext>
            </p:extLst>
          </p:nvPr>
        </p:nvGraphicFramePr>
        <p:xfrm>
          <a:off x="682477" y="1292381"/>
          <a:ext cx="7776865" cy="5304971"/>
        </p:xfrm>
        <a:graphic>
          <a:graphicData uri="http://schemas.openxmlformats.org/drawingml/2006/table">
            <a:tbl>
              <a:tblPr/>
              <a:tblGrid>
                <a:gridCol w="3168352"/>
                <a:gridCol w="1224136"/>
                <a:gridCol w="3384377"/>
              </a:tblGrid>
              <a:tr h="3600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36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다음을 </a:t>
                      </a: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읽고 물음에 답하십시오</a:t>
                      </a:r>
                      <a:r>
                        <a:rPr lang="en-US" altLang="ko-KR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29283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24336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(</a:t>
                      </a:r>
                      <a:r>
                        <a:rPr lang="ko-KR" altLang="en-US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    </a:t>
                      </a:r>
                      <a:r>
                        <a:rPr lang="en-US" altLang="ko-KR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들어갈 알맞은 말을 </a:t>
                      </a:r>
                      <a:r>
                        <a:rPr lang="ko-KR" altLang="en-US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고르십시오</a:t>
                      </a:r>
                      <a:r>
                        <a:rPr lang="en-US" altLang="ko-KR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ko-KR" sz="13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그래서 	② 그리고	③ 그러나	④ 그러면</a:t>
                      </a:r>
                      <a:endParaRPr lang="en-US" altLang="ko-KR" sz="13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ko-KR" altLang="en-US" sz="7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1570990" algn="l"/>
                          <a:tab pos="2853690" algn="l"/>
                          <a:tab pos="4136390" algn="l"/>
                          <a:tab pos="2882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</a:t>
                      </a:r>
                      <a:r>
                        <a:rPr lang="ko-KR" altLang="en-US" sz="13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글의 내용과 같은 것을 고르십시오</a:t>
                      </a:r>
                      <a:r>
                        <a:rPr lang="en-US" altLang="ko-KR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3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준호가 직접 요리를 할 겁니다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수미가 요리 재료를 준비했습니다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준호는 오늘 저녁에 친구들을 초대했습니다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수미는 지하철역에서 민수에게 전화할 겁니다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..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94358"/>
              </p:ext>
            </p:extLst>
          </p:nvPr>
        </p:nvGraphicFramePr>
        <p:xfrm>
          <a:off x="899592" y="2348880"/>
          <a:ext cx="7200800" cy="1200150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1200150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준호 씨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오늘 저녁에 친구들이 우리 집에 올 거예요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준호 씨도 시간이 있으면 오세요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오늘은 제가 직접 요리를 해서 저녁을 먹을 거예요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요리 재료도 다 준비했으니까 준호 씨는 그냥 오세요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en-US" altLang="ko-KR" sz="125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5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올 때  </a:t>
                      </a: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지하철역에 내려서 전화해 주세요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en-US" altLang="ko-KR" sz="125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     ) </a:t>
                      </a: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제가 지하철역으로 나갈게요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- </a:t>
                      </a:r>
                      <a:r>
                        <a:rPr lang="ko-KR" altLang="en-US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수미 </a:t>
                      </a:r>
                      <a:r>
                        <a:rPr lang="en-US" altLang="ko-KR" sz="125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ko-KR" altLang="en-US" sz="125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9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1064349"/>
            <a:ext cx="816357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순서에 맞게 나열하기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57268"/>
              </p:ext>
            </p:extLst>
          </p:nvPr>
        </p:nvGraphicFramePr>
        <p:xfrm>
          <a:off x="899592" y="1412776"/>
          <a:ext cx="7056784" cy="4644944"/>
        </p:xfrm>
        <a:graphic>
          <a:graphicData uri="http://schemas.openxmlformats.org/drawingml/2006/table">
            <a:tbl>
              <a:tblPr/>
              <a:tblGrid>
                <a:gridCol w="2874986"/>
                <a:gridCol w="1110790"/>
                <a:gridCol w="3071008"/>
              </a:tblGrid>
              <a:tr h="3549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0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270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83663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	         </a:t>
                      </a:r>
                      <a:r>
                        <a:rPr kumimoji="0"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②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③ 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	         ④ 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76058"/>
              </p:ext>
            </p:extLst>
          </p:nvPr>
        </p:nvGraphicFramePr>
        <p:xfrm>
          <a:off x="1187624" y="2265991"/>
          <a:ext cx="6415258" cy="2099113"/>
        </p:xfrm>
        <a:graphic>
          <a:graphicData uri="http://schemas.openxmlformats.org/drawingml/2006/table">
            <a:tbl>
              <a:tblPr/>
              <a:tblGrid>
                <a:gridCol w="6415258"/>
              </a:tblGrid>
              <a:tr h="2099113">
                <a:tc>
                  <a:txBody>
                    <a:bodyPr/>
                    <a:lstStyle/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저는 등산을 좋아해서 주말마다 산에 갑니다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하지만 겨울에는 눈이 많이 와서 산길이 위험합니다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등산 지도도 볼 수 있어서 산에 올라갈 때 아주 편합니다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그런데 요즘은 휴대전화로 안전한 산길을 안내 받을 수 있습니다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0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326584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105"/>
              </p:ext>
            </p:extLst>
          </p:nvPr>
        </p:nvGraphicFramePr>
        <p:xfrm>
          <a:off x="687656" y="1067279"/>
          <a:ext cx="7723345" cy="5085643"/>
        </p:xfrm>
        <a:graphic>
          <a:graphicData uri="http://schemas.openxmlformats.org/drawingml/2006/table">
            <a:tbl>
              <a:tblPr/>
              <a:tblGrid>
                <a:gridCol w="3214343"/>
                <a:gridCol w="1292229"/>
                <a:gridCol w="3216773"/>
              </a:tblGrid>
              <a:tr h="54180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endParaRPr lang="en-US" altLang="ko-KR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9790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758405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kumimoji="0"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다음 문장이 들어갈 곳을 고르십시오</a:t>
                      </a:r>
                      <a:r>
                        <a:rPr kumimoji="0"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endParaRPr lang="ko-KR" altLang="en-US" sz="16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56392">
                <a:tc gridSpan="3">
                  <a:txBody>
                    <a:bodyPr/>
                    <a:lstStyle/>
                    <a:p>
                      <a:pPr marL="288290" marR="0" indent="-28829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① ㉠          ② ㉡           </a:t>
                      </a:r>
                      <a:r>
                        <a:rPr kumimoji="0"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③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㉢           ④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㉣</a:t>
                      </a: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03630"/>
              </p:ext>
            </p:extLst>
          </p:nvPr>
        </p:nvGraphicFramePr>
        <p:xfrm>
          <a:off x="899592" y="1915028"/>
          <a:ext cx="7200800" cy="1946020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1946020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지난 주말에 우리 가족은 강릉으로 여행을 갔습니다</a:t>
                      </a:r>
                      <a:r>
                        <a:rPr lang="en-US" altLang="ko-KR" sz="16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㉠</a:t>
                      </a:r>
                      <a:r>
                        <a:rPr lang="en-US" altLang="ko-KR" sz="16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강릉에서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바다 관광 기차를 탔습니다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㉡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 기차는 의자의 방향이 다른 기</a:t>
                      </a:r>
                      <a:r>
                        <a:rPr lang="ko-KR" altLang="en-US" sz="160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차와 달랐습니다</a:t>
                      </a:r>
                      <a:r>
                        <a:rPr lang="en-US" altLang="ko-KR" sz="160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㉢</a:t>
                      </a:r>
                      <a:r>
                        <a:rPr lang="en-US" altLang="ko-KR" sz="160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그리고 창문이 다른 기차보다 더 크고 넓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었습니다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㉣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그래서 아름다운 동해 바다의 경치를 잘 구경할 수 있었습니다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13563"/>
              </p:ext>
            </p:extLst>
          </p:nvPr>
        </p:nvGraphicFramePr>
        <p:xfrm>
          <a:off x="899592" y="4773667"/>
          <a:ext cx="7200800" cy="450596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374396">
                <a:tc>
                  <a:txBody>
                    <a:bodyPr/>
                    <a:lstStyle/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의자에 앉으면 창문 밖을 편하게 볼 수 있었습니다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8034" marR="18034" marT="18034" marB="1803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주어진 문장의 텍스트 내 적절한 위치 고르기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80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1556792"/>
            <a:ext cx="8883650" cy="46553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시험 수준별 예시 문항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5576" y="2636912"/>
            <a:ext cx="7488993" cy="1832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6600" b="1" dirty="0" smtClean="0">
                <a:latin typeface="HY헤드라인M" pitchFamily="18" charset="-127"/>
                <a:ea typeface="HY헤드라인M" pitchFamily="18" charset="-127"/>
              </a:rPr>
              <a:t>TOPIK II </a:t>
            </a:r>
            <a:r>
              <a:rPr lang="ko-KR" altLang="en-US" sz="6600" b="1" dirty="0" smtClean="0">
                <a:latin typeface="HY헤드라인M" pitchFamily="18" charset="-127"/>
                <a:ea typeface="HY헤드라인M" pitchFamily="18" charset="-127"/>
              </a:rPr>
              <a:t>듣기 </a:t>
            </a:r>
            <a:endParaRPr lang="en-US" altLang="ko-KR" sz="66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100" b="1" dirty="0" smtClean="0">
                <a:latin typeface="HY헤드라인M" pitchFamily="18" charset="-127"/>
                <a:ea typeface="HY헤드라인M" pitchFamily="18" charset="-127"/>
              </a:rPr>
              <a:t>(1~20</a:t>
            </a:r>
            <a:r>
              <a:rPr lang="ko-KR" altLang="en-US" sz="2100" b="1" dirty="0" smtClean="0">
                <a:latin typeface="HY헤드라인M" pitchFamily="18" charset="-127"/>
                <a:ea typeface="HY헤드라인M" pitchFamily="18" charset="-127"/>
              </a:rPr>
              <a:t>번 한 번씩</a:t>
            </a:r>
            <a:r>
              <a:rPr lang="en-US" altLang="ko-KR" sz="2100" b="1" dirty="0" smtClean="0">
                <a:latin typeface="HY헤드라인M" pitchFamily="18" charset="-127"/>
                <a:ea typeface="HY헤드라인M" pitchFamily="18" charset="-127"/>
              </a:rPr>
              <a:t>, 21~50</a:t>
            </a:r>
            <a:r>
              <a:rPr lang="ko-KR" altLang="en-US" sz="2100" b="1" dirty="0" smtClean="0">
                <a:latin typeface="HY헤드라인M" pitchFamily="18" charset="-127"/>
                <a:ea typeface="HY헤드라인M" pitchFamily="18" charset="-127"/>
              </a:rPr>
              <a:t>번</a:t>
            </a:r>
            <a:r>
              <a:rPr lang="en-US" altLang="ko-KR" sz="21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100" b="1" dirty="0" smtClean="0">
                <a:latin typeface="HY헤드라인M" pitchFamily="18" charset="-127"/>
                <a:ea typeface="HY헤드라인M" pitchFamily="18" charset="-127"/>
              </a:rPr>
              <a:t>두 </a:t>
            </a:r>
            <a:r>
              <a:rPr lang="ko-KR" altLang="en-US" sz="2100" b="1" dirty="0">
                <a:latin typeface="HY헤드라인M" pitchFamily="18" charset="-127"/>
                <a:ea typeface="HY헤드라인M" pitchFamily="18" charset="-127"/>
              </a:rPr>
              <a:t>번씩 </a:t>
            </a:r>
            <a:r>
              <a:rPr lang="ko-KR" altLang="en-US" sz="2100" b="1" dirty="0" smtClean="0">
                <a:latin typeface="HY헤드라인M" pitchFamily="18" charset="-127"/>
                <a:ea typeface="HY헤드라인M" pitchFamily="18" charset="-127"/>
              </a:rPr>
              <a:t>보통 </a:t>
            </a:r>
            <a:r>
              <a:rPr lang="ko-KR" altLang="en-US" sz="2100" b="1" dirty="0">
                <a:latin typeface="HY헤드라인M" pitchFamily="18" charset="-127"/>
                <a:ea typeface="HY헤드라인M" pitchFamily="18" charset="-127"/>
              </a:rPr>
              <a:t>속도로 들려줍니다</a:t>
            </a:r>
            <a:r>
              <a:rPr lang="en-US" altLang="ko-KR" sz="21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71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1556792"/>
            <a:ext cx="8883650" cy="46553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시험 수준별 예시 문항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423" y="2636912"/>
            <a:ext cx="7488993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6600" b="1" dirty="0" smtClean="0">
                <a:latin typeface="HY헤드라인M" pitchFamily="18" charset="-127"/>
                <a:ea typeface="HY헤드라인M" pitchFamily="18" charset="-127"/>
              </a:rPr>
              <a:t>TOPIK I </a:t>
            </a:r>
            <a:r>
              <a:rPr lang="ko-KR" altLang="en-US" sz="6600" b="1" dirty="0" smtClean="0">
                <a:latin typeface="HY헤드라인M" pitchFamily="18" charset="-127"/>
                <a:ea typeface="HY헤드라인M" pitchFamily="18" charset="-127"/>
              </a:rPr>
              <a:t>듣기 </a:t>
            </a:r>
            <a:endParaRPr lang="en-US" altLang="ko-KR" sz="66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두 번씩 약간 느린 속도로 들려줍니다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49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25610" y="836711"/>
            <a:ext cx="8883650" cy="5981602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407" y="980728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듣고 알맞은 그림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22905"/>
              </p:ext>
            </p:extLst>
          </p:nvPr>
        </p:nvGraphicFramePr>
        <p:xfrm>
          <a:off x="1619672" y="2564904"/>
          <a:ext cx="5713423" cy="3603466"/>
        </p:xfrm>
        <a:graphic>
          <a:graphicData uri="http://schemas.openxmlformats.org/drawingml/2006/table">
            <a:tbl>
              <a:tblPr/>
              <a:tblGrid>
                <a:gridCol w="246535"/>
                <a:gridCol w="2347913"/>
                <a:gridCol w="524100"/>
                <a:gridCol w="247104"/>
                <a:gridCol w="2347771"/>
              </a:tblGrid>
              <a:tr h="16086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①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②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6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③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④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00109"/>
              </p:ext>
            </p:extLst>
          </p:nvPr>
        </p:nvGraphicFramePr>
        <p:xfrm>
          <a:off x="899592" y="1340768"/>
          <a:ext cx="7488831" cy="5172255"/>
        </p:xfrm>
        <a:graphic>
          <a:graphicData uri="http://schemas.openxmlformats.org/drawingml/2006/table">
            <a:tbl>
              <a:tblPr/>
              <a:tblGrid>
                <a:gridCol w="3051005"/>
                <a:gridCol w="1178797"/>
                <a:gridCol w="3259029"/>
              </a:tblGrid>
              <a:tr h="3453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69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77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ko-KR" altLang="en-US" sz="18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다음을 </a:t>
                      </a: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읽고 </a:t>
                      </a:r>
                      <a:r>
                        <a:rPr lang="ko-KR" altLang="en-US" sz="18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알맞은 그림을 고르십시오</a:t>
                      </a:r>
                      <a:r>
                        <a:rPr lang="en-US" altLang="ko-KR" sz="18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94773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90" name="_x199883984" descr="EMB000008941c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03" y="4577778"/>
            <a:ext cx="2316957" cy="15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_x199885824" descr="EMB000008941c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4577778"/>
            <a:ext cx="2324532" cy="15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_x199879904" descr="EMB000008941c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2577604"/>
            <a:ext cx="2324532" cy="15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_x198188184" descr="EMB000008941c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04" y="2577604"/>
            <a:ext cx="2329656" cy="15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303401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1560" y="1110838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듣고 이어지는 말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83732"/>
              </p:ext>
            </p:extLst>
          </p:nvPr>
        </p:nvGraphicFramePr>
        <p:xfrm>
          <a:off x="623193" y="1268760"/>
          <a:ext cx="7765231" cy="4788924"/>
        </p:xfrm>
        <a:graphic>
          <a:graphicData uri="http://schemas.openxmlformats.org/drawingml/2006/table">
            <a:tbl>
              <a:tblPr/>
              <a:tblGrid>
                <a:gridCol w="3299625"/>
                <a:gridCol w="1163280"/>
                <a:gridCol w="3302326"/>
              </a:tblGrid>
              <a:tr h="213225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1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4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이제 거의 정리가 된 것 같다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많이 힘들었지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너무 고마워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아마 나 혼자 이 많은 짐을 정리     </a:t>
                      </a:r>
                      <a:endParaRPr lang="en-US" altLang="ko-KR" sz="2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하려면 며칠은 걸렸을 거야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_________________________________________</a:t>
                      </a:r>
                    </a:p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altLang="ko-KR" sz="3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난 언제든지 괜찮다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도와줄게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en-US" altLang="ko-KR" sz="2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바쁘면 못 도와줄 수도 있지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뭐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미안해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바빠서 못 도와줄 겉 같아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고맙기는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친구 사이에 서로 도와야지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1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9102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201066" y="908719"/>
            <a:ext cx="8883650" cy="5303401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1560" y="1110838"/>
            <a:ext cx="7488993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듣고 이어지는 행동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24162"/>
              </p:ext>
            </p:extLst>
          </p:nvPr>
        </p:nvGraphicFramePr>
        <p:xfrm>
          <a:off x="623193" y="1268760"/>
          <a:ext cx="7765231" cy="4488696"/>
        </p:xfrm>
        <a:graphic>
          <a:graphicData uri="http://schemas.openxmlformats.org/drawingml/2006/table">
            <a:tbl>
              <a:tblPr/>
              <a:tblGrid>
                <a:gridCol w="3299625"/>
                <a:gridCol w="1163280"/>
                <a:gridCol w="3302326"/>
              </a:tblGrid>
              <a:tr h="213225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 latinLnBrk="1"/>
                      <a:endParaRPr lang="ko-KR" altLang="en-US" sz="200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4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어서 와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집 찾기는 힘들지 않았어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아니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지하철역에서 가까워서 찾기 쉬웠어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이렇게 많은 음식을      </a:t>
                      </a:r>
                      <a:endParaRPr lang="en-US" altLang="ko-KR" sz="2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혼자 준비하려면 바빴겠다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내가 뭐 도와줄 일 없어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괜찮아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거의 준비 끝났어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근데 음색 냄새가 좀 나지 않아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창문 좀 열까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알았어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환기 좀 시킬게</a:t>
                      </a:r>
                      <a:r>
                        <a:rPr lang="en-US" altLang="ko-KR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7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marL="10795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창문을 연다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                           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상을 차린다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ko-KR" sz="20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음식을 준비한다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                       </a:t>
                      </a:r>
                      <a:r>
                        <a:rPr kumimoji="0"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친구를 도와준다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163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303401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1560" y="1110838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듣고 이어지는 말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12189"/>
              </p:ext>
            </p:extLst>
          </p:nvPr>
        </p:nvGraphicFramePr>
        <p:xfrm>
          <a:off x="623193" y="1340768"/>
          <a:ext cx="7765231" cy="4626102"/>
        </p:xfrm>
        <a:graphic>
          <a:graphicData uri="http://schemas.openxmlformats.org/drawingml/2006/table">
            <a:tbl>
              <a:tblPr/>
              <a:tblGrid>
                <a:gridCol w="3299625"/>
                <a:gridCol w="1163280"/>
                <a:gridCol w="3302326"/>
              </a:tblGrid>
              <a:tr h="344599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1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4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우리 일주일에 한 두 번은 자전거로 출퇴근 해 보는 건 어때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자전거로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그러고 싶기는 한데 난 자전거가 없어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요즘 지하철역에서 자전거를 빌려 준대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헬멧이랑 보호 장비들도 같이 빌려 준다   </a:t>
                      </a:r>
                      <a:endParaRPr lang="en-US" altLang="ko-KR" sz="16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던데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그래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그럼 한 번 가 볼까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근데 얼마래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비싼가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나도 안 빌려 봐서 정확하게는 모르겠는데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아마 하루에 만 원쯤 하는 거 같아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자세한 건 직접 가서 물어보자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 앞 지하철역에서도 빌려 준다고 들었어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altLang="ko-KR" sz="16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남자는 자전거로 출퇴근을 하고 있다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지하철역에서는 무료로 자전거를 빌려준다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남자는 아직 자전거를 빌려서 타 본 적이 없다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지하철역에 자전거를 맡기고 지하철을 탈 수 있다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715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227706" y="908720"/>
            <a:ext cx="8883650" cy="5760640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1560" y="980728"/>
            <a:ext cx="7488993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듣고 중심 생각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36694"/>
              </p:ext>
            </p:extLst>
          </p:nvPr>
        </p:nvGraphicFramePr>
        <p:xfrm>
          <a:off x="643757" y="1196752"/>
          <a:ext cx="7765231" cy="5029962"/>
        </p:xfrm>
        <a:graphic>
          <a:graphicData uri="http://schemas.openxmlformats.org/drawingml/2006/table">
            <a:tbl>
              <a:tblPr/>
              <a:tblGrid>
                <a:gridCol w="3299625"/>
                <a:gridCol w="1163280"/>
                <a:gridCol w="3302326"/>
              </a:tblGrid>
              <a:tr h="425958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1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4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다음을 듣고 남자의 중심 생각을 고르십시오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이번 방학에는 해외에 나가서 이것저것 많이 구경도 하고 경험도 하고 싶은데 </a:t>
                      </a:r>
                      <a:endParaRPr lang="en-US" altLang="ko-KR" sz="16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경제적으로 여유가 없어서 못 할 것 같아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다녀오고 싶으면 경제적으로 좀 어려워도 다녀와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나중에 취직해서 직장 다니다  </a:t>
                      </a:r>
                      <a:endParaRPr lang="en-US" altLang="ko-KR" sz="16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보면 일 때문에 시간이 별로 없어서 여행은 생각도 못해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경제적으로 힘든 건 </a:t>
                      </a:r>
                      <a:endParaRPr lang="en-US" altLang="ko-KR" sz="16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학생이나 직장인이나 다 마찬가지고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조금이라도 시간적으로 더 자유로운 학생 </a:t>
                      </a:r>
                      <a:endParaRPr lang="en-US" altLang="ko-KR" sz="16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때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여기저기 많이 다니면서 다양한 경험을 쌓는 게 좋다고 봐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난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altLang="ko-KR" sz="105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무리하게 해외여행을 갈 필요가 없다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취직을 하면 해외여행을 할 기회가 많다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시간 여유가 있을 때 다양한 경험을 쌓는 게 좋다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해외여행은 경제적으로 여유가 있을 때 가는 게 좋다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052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227706" y="908720"/>
            <a:ext cx="8883650" cy="5760640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1560" y="980728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특정 정보 파악하기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0963"/>
              </p:ext>
            </p:extLst>
          </p:nvPr>
        </p:nvGraphicFramePr>
        <p:xfrm>
          <a:off x="467544" y="1247643"/>
          <a:ext cx="8064896" cy="5255604"/>
        </p:xfrm>
        <a:graphic>
          <a:graphicData uri="http://schemas.openxmlformats.org/drawingml/2006/table">
            <a:tbl>
              <a:tblPr/>
              <a:tblGrid>
                <a:gridCol w="3426960"/>
                <a:gridCol w="1208171"/>
                <a:gridCol w="3429765"/>
              </a:tblGrid>
              <a:tr h="0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5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00">
                <a:tc>
                  <a:txBody>
                    <a:bodyPr/>
                    <a:lstStyle/>
                    <a:p>
                      <a:pPr latinLnBrk="1"/>
                      <a:endParaRPr lang="ko-KR" altLang="en-US" sz="15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73859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남자는 무엇을 하고 있는지 고르십시오</a:t>
                      </a:r>
                      <a:r>
                        <a:rPr lang="en-US" altLang="ko-KR" sz="15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송파구청이죠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인터넷으로 대형 폐기물 신고를 하려고 하는데 어떻게 하면 되나요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저희 구청 홈페이지에 들어가셔서 해당 품목을 신고하시면 되는데요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접수가 끝나면 </a:t>
                      </a:r>
                      <a:endParaRPr lang="en-US" altLang="ko-KR" sz="15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영수증을 출력해서 폐기물에 부착한 후에 배출하시면 됩니다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..</a:t>
                      </a: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집에 프린터기가 없어서 출력을 못 하는데 어떡하죠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A4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용지에 접수 번호하고 주소를 기재해서 내놓으셔도 돼요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네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그럼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수수료는 신용카드로 결재하면 되나요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신용카드로 결재하셔도 되고 계좌이체로 납부하셔도 되는데요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 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 이전에 </a:t>
                      </a:r>
                      <a:endParaRPr lang="en-US" altLang="ko-KR" sz="15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결재가 완료돼야 다음 날 수거가 가능합니다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 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altLang="ko-KR" sz="1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대형 폐기물 배출 장소를 변경하고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대형 폐기물에 기재된 항목을 수정하고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대형 폐기물 신고 절차에 대해 문의하고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대형 폐기물에 해당하는 품목을 확인하고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5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9233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227706" y="908720"/>
            <a:ext cx="8883650" cy="5760640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1560" y="980728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화자의 태도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4962"/>
              </p:ext>
            </p:extLst>
          </p:nvPr>
        </p:nvGraphicFramePr>
        <p:xfrm>
          <a:off x="461071" y="1268760"/>
          <a:ext cx="8064896" cy="5171433"/>
        </p:xfrm>
        <a:graphic>
          <a:graphicData uri="http://schemas.openxmlformats.org/drawingml/2006/table">
            <a:tbl>
              <a:tblPr/>
              <a:tblGrid>
                <a:gridCol w="3426960"/>
                <a:gridCol w="1208171"/>
                <a:gridCol w="3429765"/>
              </a:tblGrid>
              <a:tr h="0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5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5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5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00">
                <a:tc>
                  <a:txBody>
                    <a:bodyPr/>
                    <a:lstStyle/>
                    <a:p>
                      <a:pPr latinLnBrk="1"/>
                      <a:endParaRPr lang="ko-KR" altLang="en-US" sz="15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73859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여자의 태도로 맞는 것을 고르십시오</a:t>
                      </a:r>
                      <a:r>
                        <a:rPr lang="en-US" altLang="ko-KR" sz="15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저는 모든 인간은 본래 이기적이라고 생각합니다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물론 봉사활동이나 자선사업을 하는 </a:t>
                      </a:r>
                      <a:endParaRPr lang="en-US" altLang="ko-KR" sz="15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사람들도 많지만 그것 역시 다른 사람들한테 인정받고 싶은 욕구나 명예를 높이려는 욕구   </a:t>
                      </a:r>
                      <a:endParaRPr lang="en-US" altLang="ko-KR" sz="15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때문에 하는 행동일 뿐이죠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인간의 선한 행동의 이면에는 이처럼 이기적인 동기가 깔려 </a:t>
                      </a:r>
                      <a:endParaRPr lang="en-US" altLang="ko-KR" sz="15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있다고 봐야 합니다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그렇다면 자신의 목숨이 위태로운 상황인데도 불구하고 위험에 빠진 사람을 구하려는 </a:t>
                      </a:r>
                      <a:endParaRPr lang="en-US" altLang="ko-KR" sz="15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것은 어떻게 설명할 수 있습니까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사실 사람들은 자신의 이익이 아닌 순수한 동기로 남을</a:t>
                      </a:r>
                      <a:endParaRPr lang="en-US" altLang="ko-KR" sz="1500" kern="0" spc="-5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도울 때가 더 많습니다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근본적으로 남을 돕고자 하는 착한 심성을 지니고 있기 때문이죠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107950" marR="0" indent="0" algn="l" fontAlgn="base" latinLnBrk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</a:t>
                      </a:r>
                      <a:r>
                        <a:rPr lang="ko-KR" altLang="en-US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그런 점에서 인간은 지극히 이타적인 존재입니다</a:t>
                      </a:r>
                      <a:r>
                        <a:rPr lang="en-US" altLang="ko-KR" sz="15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altLang="ko-KR" sz="1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조심스럽게 상대방의 동조를 구하고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상대방의 의견을 긍정적으로 수용하고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구체적인 사례를 들어 상대방의 주장을 반박하고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상황을 객관적으로 분석하며 상대방의 책임을 묻고 있다</a:t>
                      </a:r>
                      <a:r>
                        <a:rPr lang="en-US" altLang="ko-KR" sz="15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5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631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1556792"/>
            <a:ext cx="8883650" cy="46553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시험 수준별 예시 문항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423" y="3024418"/>
            <a:ext cx="7488993" cy="1412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6600" b="1" dirty="0" smtClean="0">
                <a:latin typeface="HY헤드라인M" pitchFamily="18" charset="-127"/>
                <a:ea typeface="HY헤드라인M" pitchFamily="18" charset="-127"/>
              </a:rPr>
              <a:t>TOPIK II </a:t>
            </a:r>
            <a:r>
              <a:rPr lang="ko-KR" altLang="en-US" sz="6600" b="1" dirty="0" smtClean="0">
                <a:latin typeface="HY헤드라인M" pitchFamily="18" charset="-127"/>
                <a:ea typeface="HY헤드라인M" pitchFamily="18" charset="-127"/>
              </a:rPr>
              <a:t>읽기</a:t>
            </a:r>
            <a:endParaRPr lang="en-US" altLang="ko-KR" sz="66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75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227706" y="908720"/>
            <a:ext cx="8883650" cy="5760640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254854"/>
            <a:ext cx="7488993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어휘나 표현의 의미 파악하기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79092"/>
              </p:ext>
            </p:extLst>
          </p:nvPr>
        </p:nvGraphicFramePr>
        <p:xfrm>
          <a:off x="467544" y="1973932"/>
          <a:ext cx="7920880" cy="3579114"/>
        </p:xfrm>
        <a:graphic>
          <a:graphicData uri="http://schemas.openxmlformats.org/drawingml/2006/table">
            <a:tbl>
              <a:tblPr/>
              <a:tblGrid>
                <a:gridCol w="3284267"/>
                <a:gridCol w="1349900"/>
                <a:gridCol w="3286713"/>
              </a:tblGrid>
              <a:tr h="24032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189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1570990" algn="l"/>
                          <a:tab pos="2853690" algn="l"/>
                          <a:tab pos="4136390" algn="l"/>
                          <a:tab pos="2882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7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7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방금 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들은 전화번호를 </a:t>
                      </a:r>
                      <a:r>
                        <a:rPr lang="en-US" altLang="ko-KR" sz="17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      ) 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수첩에 빨리 적었다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ko-KR" altLang="en-US" sz="17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생각할수록      ② 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기억할 </a:t>
                      </a:r>
                      <a:r>
                        <a:rPr lang="ko-KR" altLang="en-US" sz="17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테니      ③ 떠올리느라고     ④ </a:t>
                      </a:r>
                      <a:r>
                        <a:rPr lang="ko-KR" altLang="en-US" sz="1700" kern="0" spc="-5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잊어버릴까봐</a:t>
                      </a:r>
                      <a:endParaRPr lang="en-US" altLang="ko-KR" sz="17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700" kern="0" spc="-12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산 </a:t>
                      </a:r>
                      <a:r>
                        <a:rPr lang="ko-KR" altLang="en-US" sz="1700" kern="0" spc="-1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 오래된 옷이기는 하지만 한두 번밖에 입지 않아서 </a:t>
                      </a:r>
                      <a:r>
                        <a:rPr lang="ko-KR" altLang="en-US" sz="1700" u="sng" kern="0" spc="-12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새 옷이나 마찬가지다</a:t>
                      </a:r>
                      <a:r>
                        <a:rPr lang="en-US" altLang="ko-KR" sz="1700" kern="0" spc="-1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새 옷일 게 뻔하다	② 새 옷이나 다름없다 </a:t>
                      </a: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새 옷에 지나지 않는다	④ 새 옷이라고 볼 수 없다 </a:t>
                      </a: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227706" y="908720"/>
            <a:ext cx="8883650" cy="5760640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208365"/>
            <a:ext cx="835292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광고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안내문 등 실용적인 글을 읽고 글의 핵심 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22338"/>
              </p:ext>
            </p:extLst>
          </p:nvPr>
        </p:nvGraphicFramePr>
        <p:xfrm>
          <a:off x="505644" y="1484784"/>
          <a:ext cx="7920880" cy="3975348"/>
        </p:xfrm>
        <a:graphic>
          <a:graphicData uri="http://schemas.openxmlformats.org/drawingml/2006/table">
            <a:tbl>
              <a:tblPr/>
              <a:tblGrid>
                <a:gridCol w="3284267"/>
                <a:gridCol w="1349900"/>
                <a:gridCol w="3286713"/>
              </a:tblGrid>
              <a:tr h="8203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33"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0083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2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2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1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은행             ② 저축</a:t>
                      </a:r>
                      <a:r>
                        <a:rPr lang="ko-KR" altLang="en-US" sz="20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  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컴퓨터            ④ 부동산</a:t>
                      </a:r>
                      <a:endParaRPr lang="en-US" altLang="ko-KR" sz="20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1" name="_x221126928" descr="EMB00000d4828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6840760" cy="109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80728"/>
            <a:ext cx="8883650" cy="52313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21830" y="1326862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듣고 물음에 맞는 대답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81470"/>
              </p:ext>
            </p:extLst>
          </p:nvPr>
        </p:nvGraphicFramePr>
        <p:xfrm>
          <a:off x="755576" y="1916832"/>
          <a:ext cx="7659514" cy="3425190"/>
        </p:xfrm>
        <a:graphic>
          <a:graphicData uri="http://schemas.openxmlformats.org/drawingml/2006/table">
            <a:tbl>
              <a:tblPr/>
              <a:tblGrid>
                <a:gridCol w="3254703"/>
                <a:gridCol w="1147442"/>
                <a:gridCol w="3257369"/>
              </a:tblGrid>
              <a:tr h="26529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52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4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공부를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해요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_____________________________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kumimoji="0"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①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공부를 해요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② 아니요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공부예요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공부가 아니에요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④ 아니요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공부를 좋아해요</a:t>
                      </a: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3045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227706" y="908720"/>
            <a:ext cx="8883650" cy="5760640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064349"/>
            <a:ext cx="8352928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안내문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도표 등 정보 전달의 글을 읽고 세부내용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2061"/>
              </p:ext>
            </p:extLst>
          </p:nvPr>
        </p:nvGraphicFramePr>
        <p:xfrm>
          <a:off x="505644" y="918287"/>
          <a:ext cx="7920880" cy="5679643"/>
        </p:xfrm>
        <a:graphic>
          <a:graphicData uri="http://schemas.openxmlformats.org/drawingml/2006/table">
            <a:tbl>
              <a:tblPr/>
              <a:tblGrid>
                <a:gridCol w="3284267"/>
                <a:gridCol w="1349900"/>
                <a:gridCol w="3286713"/>
              </a:tblGrid>
              <a:tr h="8203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33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0083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18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18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18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18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endParaRPr lang="en-US" altLang="ko-KR" sz="18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다음 도표의 내용과 같은 것을 고르십시오</a:t>
                      </a:r>
                      <a:endParaRPr lang="en-US" altLang="ko-KR" sz="1600" b="1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외국인 학생 수는 이미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만 명을 넘어섰다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2010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년에 비해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년에 외국인 학생 수가 늘어났다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2012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년에는 전년에 비해 외국인 학생 수가 감소하였다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해마다 한국어연수생 수가 유학생 수보다 훨씬 많다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70355"/>
            <a:ext cx="5350742" cy="271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글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단위 간의 관계 추론하기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14867"/>
              </p:ext>
            </p:extLst>
          </p:nvPr>
        </p:nvGraphicFramePr>
        <p:xfrm>
          <a:off x="611560" y="1412776"/>
          <a:ext cx="7848871" cy="4955078"/>
        </p:xfrm>
        <a:graphic>
          <a:graphicData uri="http://schemas.openxmlformats.org/drawingml/2006/table">
            <a:tbl>
              <a:tblPr/>
              <a:tblGrid>
                <a:gridCol w="3197688"/>
                <a:gridCol w="1235470"/>
                <a:gridCol w="3415713"/>
              </a:tblGrid>
              <a:tr h="3549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0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27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+mj-ea"/>
                          <a:ea typeface="+mj-ea"/>
                        </a:rPr>
                        <a:t>      </a:t>
                      </a:r>
                      <a:r>
                        <a:rPr lang="ko-KR" altLang="en-US" sz="1800" b="1" baseline="0" dirty="0" smtClean="0">
                          <a:latin typeface="+mj-ea"/>
                          <a:ea typeface="+mj-ea"/>
                        </a:rPr>
                        <a:t>다음을 순서대로 맞게 나열한 것을 고르십시오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270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83663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               ② 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③ 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               ④ 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－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89090"/>
              </p:ext>
            </p:extLst>
          </p:nvPr>
        </p:nvGraphicFramePr>
        <p:xfrm>
          <a:off x="971600" y="2746275"/>
          <a:ext cx="7045151" cy="1978869"/>
        </p:xfrm>
        <a:graphic>
          <a:graphicData uri="http://schemas.openxmlformats.org/drawingml/2006/table">
            <a:tbl>
              <a:tblPr/>
              <a:tblGrid>
                <a:gridCol w="7045151"/>
              </a:tblGrid>
              <a:tr h="1978869">
                <a:tc>
                  <a:txBody>
                    <a:bodyPr/>
                    <a:lstStyle/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따라서 경찰은 당분간 이 제도를 계속 실시할 계획이다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얼마 전부터 음주운전자를 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112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신고하면 신고포상금을 주고 있다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음주운전 신고포상금제도를 실시한 후에 음주운전이 크게 줄었다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543560" marR="107950" indent="-43561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라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또한 교통사고도 감소하는 효과가 나타나고 있다</a:t>
                      </a:r>
                      <a:r>
                        <a:rPr lang="en-US" altLang="ko-KR" sz="17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326584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191"/>
              </p:ext>
            </p:extLst>
          </p:nvPr>
        </p:nvGraphicFramePr>
        <p:xfrm>
          <a:off x="687656" y="1067279"/>
          <a:ext cx="7723345" cy="5537725"/>
        </p:xfrm>
        <a:graphic>
          <a:graphicData uri="http://schemas.openxmlformats.org/drawingml/2006/table">
            <a:tbl>
              <a:tblPr/>
              <a:tblGrid>
                <a:gridCol w="3214343"/>
                <a:gridCol w="1292229"/>
                <a:gridCol w="3216773"/>
              </a:tblGrid>
              <a:tr h="54180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다음 글에서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보기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 문장이 들어가기에 가장 알맞은 곳을 고르십시오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en-US" altLang="ko-KR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9790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210487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56392">
                <a:tc gridSpan="3">
                  <a:txBody>
                    <a:bodyPr/>
                    <a:lstStyle/>
                    <a:p>
                      <a:pPr marL="288290" marR="0" indent="-28829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① ㉠          ② ㉡           </a:t>
                      </a:r>
                      <a:r>
                        <a:rPr kumimoji="0"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③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㉢           ④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㉣</a:t>
                      </a:r>
                    </a:p>
                  </a:txBody>
                  <a:tcPr marL="17780" marR="17780" marT="1778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77925"/>
              </p:ext>
            </p:extLst>
          </p:nvPr>
        </p:nvGraphicFramePr>
        <p:xfrm>
          <a:off x="940297" y="2597765"/>
          <a:ext cx="7200800" cy="2288540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1946020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폭우가 쏟아지면 모기는 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초에 한 </a:t>
                      </a:r>
                      <a:r>
                        <a:rPr lang="ko-KR" altLang="en-US" sz="1600" kern="0" spc="-8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번꼴로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빗방울을 맞는다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㉠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이때 모기는 빗방울에 떨어지면서 중력 가속도의 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100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배에서 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300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배나 되는 큰 충격을 받게  된다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㉡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하지만 모기는 무게가 매우 가벼워 공기에 대한 저항력이 거의 없기 때문에 아무런 외상도 입지 않는다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㉢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공중에 떠 있는 풍선을 손으로 아무리 쳐도 터지지 않는 것과 유사한 원리이다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㉣</a:t>
                      </a:r>
                      <a:r>
                        <a:rPr lang="en-US" altLang="ko-KR" sz="16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글 단위 간의 관계 추론하기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78219"/>
              </p:ext>
            </p:extLst>
          </p:nvPr>
        </p:nvGraphicFramePr>
        <p:xfrm>
          <a:off x="940296" y="4725144"/>
          <a:ext cx="7200800" cy="1123950"/>
        </p:xfrm>
        <a:graphic>
          <a:graphicData uri="http://schemas.openxmlformats.org/drawingml/2006/table">
            <a:tbl>
              <a:tblPr/>
              <a:tblGrid>
                <a:gridCol w="3059785"/>
                <a:gridCol w="1078725"/>
                <a:gridCol w="3062290"/>
              </a:tblGrid>
              <a:tr h="11518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7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480">
                <a:tc gridSpan="3">
                  <a:txBody>
                    <a:bodyPr/>
                    <a:lstStyle/>
                    <a:p>
                      <a:pPr marL="543560" marR="107950" indent="-43561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무게로 따지면 사람을 덮친 자동차와 거의 다름없는 것이다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9669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9095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568" y="1196752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세부내용 추론하기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2868"/>
              </p:ext>
            </p:extLst>
          </p:nvPr>
        </p:nvGraphicFramePr>
        <p:xfrm>
          <a:off x="683568" y="1299372"/>
          <a:ext cx="7704856" cy="5077512"/>
        </p:xfrm>
        <a:graphic>
          <a:graphicData uri="http://schemas.openxmlformats.org/drawingml/2006/table">
            <a:tbl>
              <a:tblPr/>
              <a:tblGrid>
                <a:gridCol w="3067672"/>
                <a:gridCol w="1212803"/>
                <a:gridCol w="3424381"/>
              </a:tblGrid>
              <a:tr h="5349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77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586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다음을 읽고 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)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들어갈 내용으로 가장 알맞은 것을 고르십시오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en-US" altLang="ko-KR" sz="16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12090">
                <a:tc gridSpan="3">
                  <a:txBody>
                    <a:bodyPr/>
                    <a:lstStyle/>
                    <a:p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58761">
                <a:tc gridSpan="3"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  <a:tr h="2088812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재활용 문제가 심각해졌기 때문인 것 같다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재활용 쓰레기 봉투가 많아졌기 때문인 것 같다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재활용 쓰레기의 중요성을 이해했기 때문인 것 같다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재활용 쓰레기를 모아 버리는 일이 재미있어졌기 때문인 것 같다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81518"/>
              </p:ext>
            </p:extLst>
          </p:nvPr>
        </p:nvGraphicFramePr>
        <p:xfrm>
          <a:off x="971600" y="2780928"/>
          <a:ext cx="7128791" cy="1656184"/>
        </p:xfrm>
        <a:graphic>
          <a:graphicData uri="http://schemas.openxmlformats.org/drawingml/2006/table">
            <a:tbl>
              <a:tblPr/>
              <a:tblGrid>
                <a:gridCol w="7128791"/>
              </a:tblGrid>
              <a:tr h="1656184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어느 한 도시에서 재활용 쓰레기가 잘 모이지 않아서 고민이었다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그러다가 누군가 평범한 재활용 통을 곰 인형 모양으로 바꿔 보자고 제안하였다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 후 재활용 쓰레기가 전보다 많이 모이기 시작했다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특히 아이들이 열심히 재활용 쓰레기를 모으기 시작했는데 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                ).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5201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핵심내용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세부내용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2770"/>
              </p:ext>
            </p:extLst>
          </p:nvPr>
        </p:nvGraphicFramePr>
        <p:xfrm>
          <a:off x="682477" y="1124744"/>
          <a:ext cx="7776865" cy="5472608"/>
        </p:xfrm>
        <a:graphic>
          <a:graphicData uri="http://schemas.openxmlformats.org/drawingml/2006/table">
            <a:tbl>
              <a:tblPr/>
              <a:tblGrid>
                <a:gridCol w="3168352"/>
                <a:gridCol w="1224136"/>
                <a:gridCol w="3384377"/>
              </a:tblGrid>
              <a:tr h="3600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36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다음을 </a:t>
                      </a:r>
                      <a:r>
                        <a:rPr lang="ko-KR" altLang="en-US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읽고 물음에 답하십시오</a:t>
                      </a:r>
                      <a:r>
                        <a:rPr lang="en-US" altLang="ko-KR" sz="13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156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1610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altLang="ko-KR" sz="13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)</a:t>
                      </a:r>
                      <a:r>
                        <a:rPr lang="ko-KR" altLang="en-US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들어갈 알맞은 것을 고르십시오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①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발 벗고 나서면                                    ② 입에 침이 마르면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③ 허리띠를 졸라매면                               ④ 첫 단추를 잘못 끼우면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30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altLang="ko-KR" sz="13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글의 중심 생각을 고르십시오</a:t>
                      </a:r>
                      <a:r>
                        <a:rPr lang="en-US" altLang="ko-KR" sz="13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①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돈을 낭비하면 안 된다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②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적당한 소비는 필요하다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③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친척들과의 관계가 중요하다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④ </a:t>
                      </a: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지나치게 비싼 선물은 좋지 않다</a:t>
                      </a:r>
                      <a:r>
                        <a:rPr lang="en-US" altLang="ko-KR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55346"/>
              </p:ext>
            </p:extLst>
          </p:nvPr>
        </p:nvGraphicFramePr>
        <p:xfrm>
          <a:off x="928167" y="2081332"/>
          <a:ext cx="7172225" cy="1899920"/>
        </p:xfrm>
        <a:graphic>
          <a:graphicData uri="http://schemas.openxmlformats.org/drawingml/2006/table">
            <a:tbl>
              <a:tblPr/>
              <a:tblGrid>
                <a:gridCol w="7172225"/>
              </a:tblGrid>
              <a:tr h="1728192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수입이 줄면 지출을 줄이거나 안 하는 것이 바른 생활일 것이다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그러나 지출을 하지 않는 것이 최상의 방법일까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요즘처럼 어려울 때 너도나도 다 안 쓰고 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  ) </a:t>
                      </a: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점점 일자리가 더 줄어든다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외식이 사는 즐거움 중의 하나였다면 월급이 적어졌더라도 좀 더 싼 것으로 바꿔서 계속 해야 한다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친척의 자녀가 대학에 붙었다면 선물도 할 일이다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되도록 비싼 사치품은 피해 꼭 필요한 물건으로 말이다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수입이 있는 사람의 건전한 소비 생활은 경제를 살리는 길 중의 하나이다</a:t>
                      </a:r>
                      <a:r>
                        <a:rPr lang="en-US" altLang="ko-KR" sz="13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300" b="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5571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9095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568" y="1196752"/>
            <a:ext cx="816357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기사의 제목을 읽고 제목의 세부내용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82877"/>
              </p:ext>
            </p:extLst>
          </p:nvPr>
        </p:nvGraphicFramePr>
        <p:xfrm>
          <a:off x="683568" y="1340768"/>
          <a:ext cx="7704856" cy="5119678"/>
        </p:xfrm>
        <a:graphic>
          <a:graphicData uri="http://schemas.openxmlformats.org/drawingml/2006/table">
            <a:tbl>
              <a:tblPr/>
              <a:tblGrid>
                <a:gridCol w="3067672"/>
                <a:gridCol w="1212803"/>
                <a:gridCol w="3424381"/>
              </a:tblGrid>
              <a:tr h="5349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63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5860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ko-KR" altLang="en-US" sz="18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다음은 신문 기사의 제목입니다</a:t>
                      </a:r>
                      <a:r>
                        <a:rPr lang="en-US" altLang="ko-KR" sz="18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8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가장 잘 설명한 것을 고르십시오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ko-KR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12090">
                <a:tc gridSpan="3">
                  <a:txBody>
                    <a:bodyPr/>
                    <a:lstStyle/>
                    <a:p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47573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방수 전자 제품들이 물놀이 시기에 때맞춰 잇따라 나왔다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물놀이 시기에 나온 방수 전자 제품들의 인기가 매우 높다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물놀이 시기이지만 방수 전자 제품들은 조금 늦게 나올 예정이다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방수 전자 제품들이 물놀이 시기에 나왔으나 잘 판매되지 않고 있다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25664"/>
              </p:ext>
            </p:extLst>
          </p:nvPr>
        </p:nvGraphicFramePr>
        <p:xfrm>
          <a:off x="971601" y="2994484"/>
          <a:ext cx="6840760" cy="794556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794556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물놀이 철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방수 전자 제품 출시 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속속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9869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9095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568" y="1196752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세부내용 파악하기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81125"/>
              </p:ext>
            </p:extLst>
          </p:nvPr>
        </p:nvGraphicFramePr>
        <p:xfrm>
          <a:off x="887959" y="1353236"/>
          <a:ext cx="7344816" cy="5316124"/>
        </p:xfrm>
        <a:graphic>
          <a:graphicData uri="http://schemas.openxmlformats.org/drawingml/2006/table">
            <a:tbl>
              <a:tblPr/>
              <a:tblGrid>
                <a:gridCol w="2924323"/>
                <a:gridCol w="1156130"/>
                <a:gridCol w="3264363"/>
              </a:tblGrid>
              <a:tr h="4320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526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다음을 읽고 내용이 </a:t>
                      </a:r>
                      <a:r>
                        <a:rPr lang="ko-KR" altLang="en-US" sz="16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같은 것을 고르십시오</a:t>
                      </a:r>
                      <a:r>
                        <a:rPr lang="en-US" altLang="ko-KR" sz="1600" b="1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12090">
                <a:tc gridSpan="3">
                  <a:txBody>
                    <a:bodyPr/>
                    <a:lstStyle/>
                    <a:p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55134">
                <a:tc gridSpan="3"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  <a:tr h="2088812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목소리는 심장에서 입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코를 거쳐 발생한다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목소리 파장은 신장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체중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피부색에 따라 다르다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목소리에는 고유한 파장이 있어 그 사람의 상태를 알 수 있다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목소리 파장으로 건강 상태를 알 수는 없지만 범인 확인에는 유용하다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04439"/>
              </p:ext>
            </p:extLst>
          </p:nvPr>
        </p:nvGraphicFramePr>
        <p:xfrm>
          <a:off x="1115616" y="2547670"/>
          <a:ext cx="6768752" cy="2033458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2033458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인간의 목소리는 허파에서 나온 공기가 입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코 등을 통과하면서 발생하는 것이다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개개인의 목소리는 신체 구조와 습관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경험에 따라 형성되는 고유한 파장이 있다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이것이 바로 목소리 지문인데 이를 통해 인간의 심리 상태와 성격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건강 상태까지 파악할 수 있다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따라서 최근에는 음성 신원 확인 시스템과 범인 확인 증거로 이용되고 있다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4101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90959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568" y="1196752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주제 추론하기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42560"/>
              </p:ext>
            </p:extLst>
          </p:nvPr>
        </p:nvGraphicFramePr>
        <p:xfrm>
          <a:off x="887959" y="1340768"/>
          <a:ext cx="7344816" cy="5316124"/>
        </p:xfrm>
        <a:graphic>
          <a:graphicData uri="http://schemas.openxmlformats.org/drawingml/2006/table">
            <a:tbl>
              <a:tblPr/>
              <a:tblGrid>
                <a:gridCol w="2924323"/>
                <a:gridCol w="1156130"/>
                <a:gridCol w="3264363"/>
              </a:tblGrid>
              <a:tr h="4320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526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다음 글의 주제로 가장 알맞은 것을 고르십시오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en-US" altLang="ko-KR" sz="1600" b="1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12090">
                <a:tc gridSpan="3">
                  <a:txBody>
                    <a:bodyPr/>
                    <a:lstStyle/>
                    <a:p>
                      <a:endParaRPr lang="ko-KR" altLang="en-US" sz="16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55134">
                <a:tc gridSpan="3"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  <a:tr h="2088812">
                <a:tc gridSpan="3">
                  <a:txBody>
                    <a:bodyPr/>
                    <a:lstStyle/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운하는 국민들의 생존을 책임지는 중요한 도구였다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운하는 정치적 기능을 담당했지만 부차적인 것이었다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운하는 실용적 기능 이상의 여러 가지 의미를 지녔다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운하는 문화적 다양성을 인식하게 되는 계기가 되었다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03777"/>
              </p:ext>
            </p:extLst>
          </p:nvPr>
        </p:nvGraphicFramePr>
        <p:xfrm>
          <a:off x="1115616" y="2547670"/>
          <a:ext cx="6768752" cy="2033458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2033458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운하는 배를 운항하기 위해 인공적으로 만든 물길이다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물길은 옛날에 곡물과 생필품을 각 지역에 신속히 실어 나르기 위해 건설된 것이다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그러나 이것은 각 지역의 수로를 따라 이어져 있어 전국을 하나로 통합해 주는 기능이 있으므로 강력한 정치적 상징이기도 했다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또 각 지방의 풍습들을 받아들여 전파해 주는 문화의 통로 역할도 하였다</a:t>
                      </a:r>
                      <a:r>
                        <a:rPr lang="en-US" altLang="ko-KR" sz="1600" kern="0" spc="-4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773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소설을 읽고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인물의 태도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/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심정을 파악하고 세부내용 추론하기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21714"/>
              </p:ext>
            </p:extLst>
          </p:nvPr>
        </p:nvGraphicFramePr>
        <p:xfrm>
          <a:off x="611560" y="1884892"/>
          <a:ext cx="7776864" cy="4568444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1728192">
                <a:tc>
                  <a:txBody>
                    <a:bodyPr/>
                    <a:lstStyle/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황철이는 우선 입장권을 사 가지고 와 우리에게 한 장씩 나눠 주며 명령을 하는 것이다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즉 우리들이 넷으로 나뉘어서 앉아 있다가 우리 악사만 나오거든 덮어놓고 손바닥을 치며 재청이라고 악을 쓰라는 것이다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그러면 암만 심사위원이라도 청중을 무시하는 법은 없으니까 일등은 반드시 우리의 손에 있다고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그러나 다른 악사가 나올 적에는 손바닥은커녕 아예 끽소리도 말라고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“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알았지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응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?” (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중략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얼마쯤이나 잤는지는 모르나 옆의 황철이가 흔들어 깨워 고개를 들어 보니 비로소 우리 악사가 등장한 걸 알았다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중학 교복으로 점잖게 바이올린을 켜고 서 있는 모습이 귀엽고도 한편 앙증맞아 보인다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나는 졸음을 참지 못하여 눈을 감은 채 손바닥을 서너 번 때렸으나 그러나 잘 생각하니까 다른 애들은 다 가만히 있는데 나만 치는 것이 아닌가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게다가 황철이가 옆을 콱 치면서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“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이따 끝나거든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.”</a:t>
                      </a: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하고 주의를 주므로 나도 정신이 좀 들었다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나는 그 바이올린보다도 응원에 흥미를 갖고 얼른 끝나기만 기다렸다</a:t>
                      </a:r>
                      <a:r>
                        <a:rPr lang="en-US" altLang="ko-KR" sz="14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400" b="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2886" y="1453623"/>
            <a:ext cx="8163570" cy="3760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다음을 읽고 물음에 답하십시오</a:t>
            </a:r>
            <a:r>
              <a:rPr lang="en-US" altLang="ko-KR" sz="1600" b="1" dirty="0">
                <a:latin typeface="+mj-ea"/>
                <a:ea typeface="+mj-ea"/>
              </a:rPr>
              <a:t>.</a:t>
            </a:r>
            <a:endParaRPr lang="en-US" altLang="ko-KR" sz="16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41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965731"/>
            <a:ext cx="8163570" cy="44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소설을 읽고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인물의 태도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/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심정을 파악하고 세부내용 추론하기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87464"/>
              </p:ext>
            </p:extLst>
          </p:nvPr>
        </p:nvGraphicFramePr>
        <p:xfrm>
          <a:off x="682477" y="1700808"/>
          <a:ext cx="7633938" cy="4392488"/>
        </p:xfrm>
        <a:graphic>
          <a:graphicData uri="http://schemas.openxmlformats.org/drawingml/2006/table">
            <a:tbl>
              <a:tblPr/>
              <a:tblGrid>
                <a:gridCol w="7633938"/>
              </a:tblGrid>
              <a:tr h="4392488">
                <a:tc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6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밑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줄 친 부분에 나타난 황철이의 말투로 알맞은 것을 고르십시오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① </a:t>
                      </a:r>
                      <a:r>
                        <a:rPr lang="ko-KR" altLang="en-US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퉁명스럽다		       ② 능청스럽다</a:t>
                      </a: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③ 의아스럽다		       ④ 익살스럽다</a:t>
                      </a: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600" b="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글의 내용과 같은 것을 고르십시오</a:t>
                      </a:r>
                      <a:r>
                        <a:rPr lang="en-US" altLang="ko-KR" sz="1600" b="1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① </a:t>
                      </a:r>
                      <a:r>
                        <a:rPr lang="ko-KR" altLang="en-US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나는 공연보다 응원에 마음이 쏠려 있었다</a:t>
                      </a: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② </a:t>
                      </a:r>
                      <a:r>
                        <a:rPr lang="ko-KR" altLang="en-US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친구들은 모두 공연장 한 곳에 모여 앉았다</a:t>
                      </a: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 ③ </a:t>
                      </a:r>
                      <a:r>
                        <a:rPr lang="ko-KR" altLang="en-US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황철이는 공연이 끝나기도 전에 박수를 쳤다</a:t>
                      </a: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288290" marR="0" indent="-28829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  </a:t>
                      </a:r>
                      <a:r>
                        <a:rPr lang="en-US" altLang="ko-KR" sz="16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</a:t>
                      </a:r>
                      <a:r>
                        <a:rPr lang="ko-KR" altLang="en-US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심사위원은 공연 중 관객의 재청 요구를 금지했다</a:t>
                      </a:r>
                      <a:r>
                        <a:rPr lang="en-US" altLang="ko-KR" sz="16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600" b="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읽기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7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303401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96200" y="1196752"/>
            <a:ext cx="7488993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듣고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이어지는 말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07828"/>
              </p:ext>
            </p:extLst>
          </p:nvPr>
        </p:nvGraphicFramePr>
        <p:xfrm>
          <a:off x="971600" y="1514066"/>
          <a:ext cx="7128792" cy="3931158"/>
        </p:xfrm>
        <a:graphic>
          <a:graphicData uri="http://schemas.openxmlformats.org/drawingml/2006/table">
            <a:tbl>
              <a:tblPr/>
              <a:tblGrid>
                <a:gridCol w="3029188"/>
                <a:gridCol w="1067936"/>
                <a:gridCol w="3031668"/>
              </a:tblGrid>
              <a:tr h="1243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0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9424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맛있게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드세요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_____________________________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①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좋겠습니다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	② 모르겠습니다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③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잘 지냈습니다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</a:t>
                      </a:r>
                      <a:r>
                        <a:rPr kumimoji="0"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잘 먹겠습니다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33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1556792"/>
            <a:ext cx="8883650" cy="46553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시험 수준별 예시 문항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423" y="3024418"/>
            <a:ext cx="7488993" cy="1412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6600" b="1" dirty="0" smtClean="0">
                <a:latin typeface="HY헤드라인M" pitchFamily="18" charset="-127"/>
                <a:ea typeface="HY헤드라인M" pitchFamily="18" charset="-127"/>
              </a:rPr>
              <a:t>TOPIK II </a:t>
            </a:r>
            <a:r>
              <a:rPr lang="ko-KR" altLang="en-US" sz="6600" b="1" dirty="0" smtClean="0">
                <a:latin typeface="HY헤드라인M" pitchFamily="18" charset="-127"/>
                <a:ea typeface="HY헤드라인M" pitchFamily="18" charset="-127"/>
              </a:rPr>
              <a:t>쓰기</a:t>
            </a:r>
            <a:endParaRPr lang="en-US" altLang="ko-KR" sz="66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92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141685"/>
            <a:ext cx="8496944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※ [51~52]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다음을 읽고 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(     )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들어갈 말을 각각 한 문장씩으로 </a:t>
            </a:r>
            <a:endParaRPr lang="en-US" altLang="ko-KR" sz="20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쓰십시오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각 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algn="l">
              <a:lnSpc>
                <a:spcPct val="130000"/>
              </a:lnSpc>
            </a:pPr>
            <a:endParaRPr lang="en-US" altLang="ko-KR" sz="700" b="1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51.</a:t>
            </a:r>
            <a:endParaRPr lang="en-US" altLang="ko-KR" sz="20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03971"/>
              </p:ext>
            </p:extLst>
          </p:nvPr>
        </p:nvGraphicFramePr>
        <p:xfrm>
          <a:off x="971600" y="2204864"/>
          <a:ext cx="7272808" cy="3096344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3096344">
                <a:tc>
                  <a:txBody>
                    <a:bodyPr/>
                    <a:lstStyle/>
                    <a:p>
                      <a:pPr marL="107950" marR="107950" indent="14224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초대합니다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107950" marR="107950" indent="14224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0" kern="0" spc="-5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 달 전에 이사를 했습니다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 동안 집안 정리 때문에 정신이 없었는데 이제 좀 정리가 됐습니다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그래서 저희 집에서 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㉠         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). (        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㉡         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)? </a:t>
                      </a:r>
                    </a:p>
                    <a:p>
                      <a:pPr marL="107950" marR="107950" indent="14224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 시간이 괜찮으신지 연락 주시면 감사하겠습니다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1800" b="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651956"/>
            <a:ext cx="7183377" cy="461665"/>
          </a:xfrm>
          <a:prstGeom prst="rect">
            <a:avLst/>
          </a:prstGeom>
          <a:solidFill>
            <a:srgbClr val="AEDCA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이 </a:t>
            </a:r>
            <a:r>
              <a:rPr lang="ko-KR" altLang="en-US" sz="2400" b="1" dirty="0">
                <a:latin typeface="+mj-ea"/>
                <a:ea typeface="+mj-ea"/>
              </a:rPr>
              <a:t>유형은 담화 구성 능력을 평가하는 문제입니다</a:t>
            </a:r>
            <a:r>
              <a:rPr lang="en-US" altLang="ko-KR" sz="2400" b="1" dirty="0" smtClean="0">
                <a:latin typeface="+mj-ea"/>
                <a:ea typeface="+mj-ea"/>
              </a:rPr>
              <a:t>. 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485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980728"/>
            <a:ext cx="8064896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>
                <a:latin typeface="+mj-ea"/>
                <a:ea typeface="+mj-ea"/>
              </a:rPr>
              <a:t>답안 작성 방법</a:t>
            </a:r>
          </a:p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❍ 답안을 작성할 때는 담화의 앞뒤 내용을 잘 파악하는 것이 중요합니다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㉠</a:t>
            </a:r>
            <a:r>
              <a:rPr lang="ko-KR" altLang="en-US" dirty="0">
                <a:latin typeface="+mj-ea"/>
                <a:ea typeface="+mj-ea"/>
              </a:rPr>
              <a:t>과 ㉡의 앞이나 뒤에 있는 문장들을 잘 살펴보고 내용이 자연스럽게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이어지도록 </a:t>
            </a:r>
            <a:r>
              <a:rPr lang="ko-KR" altLang="en-US" dirty="0">
                <a:latin typeface="+mj-ea"/>
                <a:ea typeface="+mj-ea"/>
              </a:rPr>
              <a:t>해야 합니다</a:t>
            </a:r>
            <a:r>
              <a:rPr lang="en-US" altLang="ko-KR" dirty="0">
                <a:latin typeface="+mj-ea"/>
                <a:ea typeface="+mj-ea"/>
              </a:rPr>
              <a:t>. 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문장을 구성할 때는 중급 수준의 표현과 문법을 사용하도록 해야 합니다</a:t>
            </a:r>
            <a:r>
              <a:rPr lang="en-US" altLang="ko-KR" dirty="0">
                <a:latin typeface="+mj-ea"/>
                <a:ea typeface="+mj-ea"/>
              </a:rPr>
              <a:t>. 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㉠의 경우 담화의 문맥에 적합한 ‘집들이를 하다’라는 어휘와 ‘</a:t>
            </a:r>
            <a:r>
              <a:rPr lang="en-US" altLang="ko-KR" dirty="0">
                <a:latin typeface="+mj-ea"/>
                <a:ea typeface="+mj-ea"/>
              </a:rPr>
              <a:t>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ㄹ까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하다</a:t>
            </a:r>
            <a:r>
              <a:rPr lang="ko-KR" altLang="en-US" dirty="0">
                <a:latin typeface="+mj-ea"/>
                <a:ea typeface="+mj-ea"/>
              </a:rPr>
              <a:t>’</a:t>
            </a:r>
            <a:r>
              <a:rPr lang="en-US" altLang="ko-KR" dirty="0">
                <a:latin typeface="+mj-ea"/>
                <a:ea typeface="+mj-ea"/>
              </a:rPr>
              <a:t>, ‘-(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ㄹ 생각입니다’ 등의 문법을 사용해서 ‘집들이를 할까 합니다</a:t>
            </a:r>
            <a:r>
              <a:rPr lang="en-US" altLang="ko-KR" dirty="0" smtClean="0">
                <a:latin typeface="+mj-ea"/>
                <a:ea typeface="+mj-ea"/>
              </a:rPr>
              <a:t>.’,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en-US" altLang="ko-KR" dirty="0">
                <a:latin typeface="+mj-ea"/>
                <a:ea typeface="+mj-ea"/>
              </a:rPr>
              <a:t>‘</a:t>
            </a:r>
            <a:r>
              <a:rPr lang="ko-KR" altLang="en-US" dirty="0">
                <a:latin typeface="+mj-ea"/>
                <a:ea typeface="+mj-ea"/>
              </a:rPr>
              <a:t>집들이를 할 생각입니다’와 같이 쓰면 </a:t>
            </a: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ko-KR" altLang="en-US" dirty="0">
                <a:latin typeface="+mj-ea"/>
                <a:ea typeface="+mj-ea"/>
              </a:rPr>
              <a:t>점을 받습니다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㉡의 경우 </a:t>
            </a:r>
            <a:r>
              <a:rPr lang="ko-KR" altLang="en-US" dirty="0" smtClean="0">
                <a:latin typeface="+mj-ea"/>
                <a:ea typeface="+mj-ea"/>
              </a:rPr>
              <a:t>문맥에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적합한 ‘○월 ○일 ○시’에 ‘오다’</a:t>
            </a:r>
            <a:r>
              <a:rPr lang="en-US" altLang="ko-KR" dirty="0">
                <a:latin typeface="+mj-ea"/>
                <a:ea typeface="+mj-ea"/>
              </a:rPr>
              <a:t>, ‘</a:t>
            </a:r>
            <a:r>
              <a:rPr lang="ko-KR" altLang="en-US" dirty="0">
                <a:latin typeface="+mj-ea"/>
                <a:ea typeface="+mj-ea"/>
              </a:rPr>
              <a:t>어떻다’</a:t>
            </a:r>
            <a:r>
              <a:rPr lang="en-US" altLang="ko-KR" dirty="0">
                <a:latin typeface="+mj-ea"/>
                <a:ea typeface="+mj-ea"/>
              </a:rPr>
              <a:t>, ‘</a:t>
            </a:r>
            <a:r>
              <a:rPr lang="ko-KR" altLang="en-US" dirty="0">
                <a:latin typeface="+mj-ea"/>
                <a:ea typeface="+mj-ea"/>
              </a:rPr>
              <a:t>시간이 되다’라는 표현과 ‘</a:t>
            </a:r>
            <a:r>
              <a:rPr lang="en-US" altLang="ko-KR" dirty="0">
                <a:latin typeface="+mj-ea"/>
                <a:ea typeface="+mj-ea"/>
              </a:rPr>
              <a:t>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시겠습니까</a:t>
            </a:r>
            <a:r>
              <a:rPr lang="en-US" altLang="ko-KR" dirty="0">
                <a:latin typeface="+mj-ea"/>
                <a:ea typeface="+mj-ea"/>
              </a:rPr>
              <a:t>?’, ‘-(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신지요</a:t>
            </a:r>
            <a:r>
              <a:rPr lang="en-US" altLang="ko-KR" dirty="0">
                <a:latin typeface="+mj-ea"/>
                <a:ea typeface="+mj-ea"/>
              </a:rPr>
              <a:t>?’ </a:t>
            </a:r>
            <a:r>
              <a:rPr lang="ko-KR" altLang="en-US" dirty="0">
                <a:latin typeface="+mj-ea"/>
                <a:ea typeface="+mj-ea"/>
              </a:rPr>
              <a:t>등의 문법을 사용해서 ‘○월 ○일 ○시에 와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주시겠습니까</a:t>
            </a:r>
            <a:r>
              <a:rPr lang="en-US" altLang="ko-KR" dirty="0">
                <a:latin typeface="+mj-ea"/>
                <a:ea typeface="+mj-ea"/>
              </a:rPr>
              <a:t>?’, ‘○</a:t>
            </a:r>
            <a:r>
              <a:rPr lang="ko-KR" altLang="en-US" dirty="0">
                <a:latin typeface="+mj-ea"/>
                <a:ea typeface="+mj-ea"/>
              </a:rPr>
              <a:t>월 ○일 ○시에 시간이 괜찮으신지요</a:t>
            </a:r>
            <a:r>
              <a:rPr lang="en-US" altLang="ko-KR" dirty="0">
                <a:latin typeface="+mj-ea"/>
                <a:ea typeface="+mj-ea"/>
              </a:rPr>
              <a:t>?’</a:t>
            </a:r>
            <a:r>
              <a:rPr lang="ko-KR" altLang="en-US" dirty="0">
                <a:latin typeface="+mj-ea"/>
                <a:ea typeface="+mj-ea"/>
              </a:rPr>
              <a:t>와 같이 쓰면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5</a:t>
            </a:r>
            <a:r>
              <a:rPr lang="ko-KR" altLang="en-US" dirty="0">
                <a:latin typeface="+mj-ea"/>
                <a:ea typeface="+mj-ea"/>
              </a:rPr>
              <a:t>점을 받습니다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9916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8" y="1340768"/>
            <a:ext cx="8568952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altLang="ko-KR" dirty="0" smtClean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담화의 문맥에 적합하지 않은 표현이나 문법을 사용해서 쓰면 </a:t>
            </a:r>
            <a:r>
              <a:rPr lang="ko-KR" altLang="en-US" dirty="0" smtClean="0">
                <a:latin typeface="+mj-ea"/>
                <a:ea typeface="+mj-ea"/>
              </a:rPr>
              <a:t>감점이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❍ 문맥에 맞는 답안을 쓰더라도 초급 수준의 문법을 사용할 경우 </a:t>
            </a:r>
            <a:r>
              <a:rPr lang="ko-KR" altLang="en-US" dirty="0" smtClean="0">
                <a:latin typeface="+mj-ea"/>
                <a:ea typeface="+mj-ea"/>
              </a:rPr>
              <a:t>감점이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 smtClean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㉠의 경우 초급 수준의 문법인 ‘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고 싶다’</a:t>
            </a:r>
            <a:r>
              <a:rPr lang="en-US" altLang="ko-KR" dirty="0">
                <a:latin typeface="+mj-ea"/>
                <a:ea typeface="+mj-ea"/>
              </a:rPr>
              <a:t>, ‘-(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ㄹ 것이다’ 등을 사용하거나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정확하지 </a:t>
            </a:r>
            <a:r>
              <a:rPr lang="ko-KR" altLang="en-US" dirty="0">
                <a:latin typeface="+mj-ea"/>
                <a:ea typeface="+mj-ea"/>
              </a:rPr>
              <a:t>않은 문법인 ‘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기로 하다’ 등을 사용해서 문장을 만들면 감점이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㉡의 경우 격식적이지 않은 문법인 ‘</a:t>
            </a:r>
            <a:r>
              <a:rPr lang="en-US" altLang="ko-KR" dirty="0">
                <a:latin typeface="+mj-ea"/>
                <a:ea typeface="+mj-ea"/>
              </a:rPr>
              <a:t>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ㄴ가요</a:t>
            </a:r>
            <a:r>
              <a:rPr lang="en-US" altLang="ko-KR" dirty="0">
                <a:latin typeface="+mj-ea"/>
                <a:ea typeface="+mj-ea"/>
              </a:rPr>
              <a:t>?’, ‘-</a:t>
            </a:r>
            <a:r>
              <a:rPr lang="ko-KR" altLang="en-US" dirty="0">
                <a:latin typeface="+mj-ea"/>
                <a:ea typeface="+mj-ea"/>
              </a:rPr>
              <a:t>아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어요’ </a:t>
            </a:r>
            <a:r>
              <a:rPr lang="ko-KR" altLang="en-US" dirty="0" smtClean="0">
                <a:latin typeface="+mj-ea"/>
                <a:ea typeface="+mj-ea"/>
              </a:rPr>
              <a:t>등을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사용해서 문장을 만들면 감점이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철자법이 정확하지 않으면 감점이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생활에서 자주 접할 수 있는 광고문이나 안내문 등을 읽어 보고 어떤 </a:t>
            </a:r>
            <a:r>
              <a:rPr lang="ko-KR" altLang="en-US" dirty="0" smtClean="0">
                <a:latin typeface="+mj-ea"/>
                <a:ea typeface="+mj-ea"/>
              </a:rPr>
              <a:t>내용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으로 </a:t>
            </a:r>
            <a:r>
              <a:rPr lang="ko-KR" altLang="en-US" dirty="0">
                <a:latin typeface="+mj-ea"/>
                <a:ea typeface="+mj-ea"/>
              </a:rPr>
              <a:t>구성하는지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어떤 표현과 문법을 사용하는지 알아 두면 도움이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8833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141685"/>
            <a:ext cx="8496944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※ [51~52]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다음을 읽고 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(     )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들어갈 말을 각각 한 문장씩으로 </a:t>
            </a:r>
            <a:endParaRPr lang="en-US" altLang="ko-KR" sz="20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쓰십시오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각 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algn="l">
              <a:lnSpc>
                <a:spcPct val="130000"/>
              </a:lnSpc>
            </a:pPr>
            <a:endParaRPr lang="en-US" altLang="ko-KR" sz="700" b="1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52.</a:t>
            </a:r>
            <a:endParaRPr lang="en-US" altLang="ko-KR" sz="20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46264"/>
              </p:ext>
            </p:extLst>
          </p:nvPr>
        </p:nvGraphicFramePr>
        <p:xfrm>
          <a:off x="971600" y="2204864"/>
          <a:ext cx="7272808" cy="3096344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3096344">
                <a:tc>
                  <a:txBody>
                    <a:bodyPr/>
                    <a:lstStyle/>
                    <a:p>
                      <a:pPr marL="107950" marR="107950" indent="14224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‘칭찬은 고래도 춤추게 한다’는 말이 있다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몸집이 큰 고래도 칭찬을 하면서 훈련을 시키면 사람들 앞에서 멋진 쇼를 보여주게 된다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이는 아이들 교육에서도 마찬가지다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아이들을 기르면서 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㉠          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).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그러므로 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           </a:t>
                      </a:r>
                      <a:r>
                        <a:rPr lang="ko-KR" altLang="en-US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㉡            </a:t>
                      </a:r>
                      <a:r>
                        <a:rPr lang="en-US" altLang="ko-KR" sz="1800" b="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). </a:t>
                      </a:r>
                      <a:endParaRPr lang="ko-KR" altLang="en-US" sz="1800" b="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07950" marB="10795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651956"/>
            <a:ext cx="7183377" cy="461665"/>
          </a:xfrm>
          <a:prstGeom prst="rect">
            <a:avLst/>
          </a:prstGeom>
          <a:solidFill>
            <a:srgbClr val="AEDCA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이 </a:t>
            </a:r>
            <a:r>
              <a:rPr lang="ko-KR" altLang="en-US" sz="2400" b="1" dirty="0">
                <a:latin typeface="+mj-ea"/>
                <a:ea typeface="+mj-ea"/>
              </a:rPr>
              <a:t>유형은 담화 구성 능력을 평가하는 문제입니다</a:t>
            </a:r>
            <a:r>
              <a:rPr lang="en-US" altLang="ko-KR" sz="2400" b="1" dirty="0" smtClean="0">
                <a:latin typeface="+mj-ea"/>
                <a:ea typeface="+mj-ea"/>
              </a:rPr>
              <a:t>. 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69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168291"/>
            <a:ext cx="8064896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>
                <a:latin typeface="+mj-ea"/>
                <a:ea typeface="+mj-ea"/>
              </a:rPr>
              <a:t>답안 작성 방법</a:t>
            </a:r>
          </a:p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❍ 답안을 작성할 때는 담화의 앞뒤 내용을 잘 파악하는 것이 중요합니다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㉠</a:t>
            </a:r>
            <a:r>
              <a:rPr lang="ko-KR" altLang="en-US" dirty="0">
                <a:latin typeface="+mj-ea"/>
                <a:ea typeface="+mj-ea"/>
              </a:rPr>
              <a:t>과 ㉡의 앞이나 뒤에 있는 문장들을 잘 살펴보고 내용이 자연스럽게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이어지도록 </a:t>
            </a:r>
            <a:r>
              <a:rPr lang="ko-KR" altLang="en-US" dirty="0">
                <a:latin typeface="+mj-ea"/>
                <a:ea typeface="+mj-ea"/>
              </a:rPr>
              <a:t>해야 합니다</a:t>
            </a:r>
            <a:r>
              <a:rPr lang="en-US" altLang="ko-KR" dirty="0">
                <a:latin typeface="+mj-ea"/>
                <a:ea typeface="+mj-ea"/>
              </a:rPr>
              <a:t>. 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문장을 구성할 때는 중급 수준의 표현과 문법을 사용하도록 해야 합니다</a:t>
            </a:r>
            <a:r>
              <a:rPr lang="en-US" altLang="ko-KR" dirty="0">
                <a:latin typeface="+mj-ea"/>
                <a:ea typeface="+mj-ea"/>
              </a:rPr>
              <a:t>.  </a:t>
            </a:r>
          </a:p>
          <a:p>
            <a:pPr algn="l">
              <a:lnSpc>
                <a:spcPts val="3600"/>
              </a:lnSpc>
            </a:pPr>
            <a:r>
              <a:rPr lang="en-US" altLang="ko-KR" dirty="0" smtClean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㉠의 경우 담화의 문맥에 적합한 ‘칭찬을 하다’와 ‘잘 성장하다’라는 표현에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ko-KR" altLang="en-US" dirty="0" smtClean="0">
                <a:latin typeface="+mj-ea"/>
                <a:ea typeface="+mj-ea"/>
              </a:rPr>
              <a:t>‘ </a:t>
            </a:r>
            <a:r>
              <a:rPr lang="en-US" altLang="ko-KR" dirty="0" smtClean="0">
                <a:latin typeface="+mj-ea"/>
                <a:ea typeface="+mj-ea"/>
              </a:rPr>
              <a:t>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면 </a:t>
            </a:r>
            <a:r>
              <a:rPr lang="en-US" altLang="ko-KR" dirty="0">
                <a:latin typeface="+mj-ea"/>
                <a:ea typeface="+mj-ea"/>
              </a:rPr>
              <a:t>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ㄹ 것이다’라는 문법을 사용해서 ‘칭찬을 하면 잘 성장할 </a:t>
            </a:r>
            <a:r>
              <a:rPr lang="ko-KR" altLang="en-US" dirty="0" smtClean="0">
                <a:latin typeface="+mj-ea"/>
                <a:ea typeface="+mj-ea"/>
              </a:rPr>
              <a:t>것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이다</a:t>
            </a:r>
            <a:r>
              <a:rPr lang="ko-KR" altLang="en-US" dirty="0">
                <a:latin typeface="+mj-ea"/>
                <a:ea typeface="+mj-ea"/>
              </a:rPr>
              <a:t>’와 같이 쓰면 </a:t>
            </a: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ko-KR" altLang="en-US" dirty="0">
                <a:latin typeface="+mj-ea"/>
                <a:ea typeface="+mj-ea"/>
              </a:rPr>
              <a:t>점을 받습니다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㉡의 경우 문맥에 적합한 ‘</a:t>
            </a:r>
            <a:r>
              <a:rPr lang="ko-KR" altLang="en-US" dirty="0" smtClean="0">
                <a:latin typeface="+mj-ea"/>
                <a:ea typeface="+mj-ea"/>
              </a:rPr>
              <a:t>아이들에게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칭찬을 </a:t>
            </a:r>
            <a:r>
              <a:rPr lang="ko-KR" altLang="en-US" dirty="0">
                <a:latin typeface="+mj-ea"/>
                <a:ea typeface="+mj-ea"/>
              </a:rPr>
              <a:t>자주 하다’라는 표현에 ‘</a:t>
            </a:r>
            <a:r>
              <a:rPr lang="en-US" altLang="ko-KR" dirty="0">
                <a:latin typeface="+mj-ea"/>
                <a:ea typeface="+mj-ea"/>
              </a:rPr>
              <a:t>-(</a:t>
            </a:r>
            <a:r>
              <a:rPr lang="ko-KR" altLang="en-US" dirty="0" err="1">
                <a:latin typeface="+mj-ea"/>
                <a:ea typeface="+mj-ea"/>
              </a:rPr>
              <a:t>으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ㄴ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는 것이 좋다’라는 문법을 사용해서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‘</a:t>
            </a:r>
            <a:r>
              <a:rPr lang="ko-KR" altLang="en-US" dirty="0">
                <a:latin typeface="+mj-ea"/>
                <a:ea typeface="+mj-ea"/>
              </a:rPr>
              <a:t>아이들에게 칭찬을 자주 하는 것이 좋다</a:t>
            </a:r>
            <a:r>
              <a:rPr lang="en-US" altLang="ko-KR" dirty="0">
                <a:latin typeface="+mj-ea"/>
                <a:ea typeface="+mj-ea"/>
              </a:rPr>
              <a:t>.’</a:t>
            </a:r>
            <a:r>
              <a:rPr lang="ko-KR" altLang="en-US" dirty="0">
                <a:latin typeface="+mj-ea"/>
                <a:ea typeface="+mj-ea"/>
              </a:rPr>
              <a:t>와 같이 쓰면 </a:t>
            </a: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ko-KR" altLang="en-US" dirty="0">
                <a:latin typeface="+mj-ea"/>
                <a:ea typeface="+mj-ea"/>
              </a:rPr>
              <a:t>점을 받습니다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3899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8" y="1700808"/>
            <a:ext cx="856895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</a:rPr>
              <a:t>✔ </a:t>
            </a:r>
            <a:r>
              <a:rPr lang="ko-KR" altLang="en-US" b="1" dirty="0">
                <a:latin typeface="+mj-ea"/>
              </a:rPr>
              <a:t>답안 작성 방법</a:t>
            </a:r>
          </a:p>
          <a:p>
            <a:pPr algn="l">
              <a:lnSpc>
                <a:spcPts val="3600"/>
              </a:lnSpc>
            </a:pPr>
            <a:r>
              <a:rPr lang="en-US" altLang="ko-KR" dirty="0" smtClean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문맥에 맞는 답안을 쓰더라도 초급이나 중급 하 수준의 문법을 사용할 경우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감점이 </a:t>
            </a:r>
            <a:r>
              <a:rPr lang="ko-KR" altLang="en-US" dirty="0">
                <a:latin typeface="+mj-ea"/>
                <a:ea typeface="+mj-ea"/>
              </a:rPr>
              <a:t>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담화의 문맥에 적합하지 않은 표현이나 문법을 사용해서 쓰면 감점이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철자법이 정확하지 않으면 감점이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다양한 장르의 글을 읽으면서 내용을 어떻게 전개시키는지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문장과 문장을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어떻게 </a:t>
            </a:r>
            <a:r>
              <a:rPr lang="ko-KR" altLang="en-US" dirty="0">
                <a:latin typeface="+mj-ea"/>
                <a:ea typeface="+mj-ea"/>
              </a:rPr>
              <a:t>연결하는지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각각의 담화 표지는 어떤 기능을 하는지 등을 알아 두면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도움이 </a:t>
            </a:r>
            <a:r>
              <a:rPr lang="ko-KR" altLang="en-US" dirty="0">
                <a:latin typeface="+mj-ea"/>
                <a:ea typeface="+mj-ea"/>
              </a:rPr>
              <a:t>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6769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8" y="1052736"/>
            <a:ext cx="8640960" cy="1832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[53]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다음 표를 보고 인터넷의 장단점에 대해 쓰고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인터넷을 잘 </a:t>
            </a:r>
            <a:endParaRPr lang="en-US" altLang="ko-KR" sz="20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이용하기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위해서는 어떻게 해야 하는지 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200~300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자로 쓰십시오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. (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endParaRPr lang="en-US" altLang="ko-KR" sz="20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endParaRPr lang="en-US" altLang="ko-KR" sz="700" b="1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53.</a:t>
            </a:r>
            <a:endParaRPr lang="en-US" altLang="ko-KR" sz="20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692" y="5229200"/>
            <a:ext cx="7520007" cy="830997"/>
          </a:xfrm>
          <a:prstGeom prst="rect">
            <a:avLst/>
          </a:prstGeom>
          <a:solidFill>
            <a:srgbClr val="AEDCA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+mj-ea"/>
                <a:ea typeface="+mj-ea"/>
              </a:rPr>
              <a:t>이 </a:t>
            </a:r>
            <a:r>
              <a:rPr lang="ko-KR" altLang="en-US" sz="2400" b="1" dirty="0">
                <a:latin typeface="+mj-ea"/>
                <a:ea typeface="+mj-ea"/>
              </a:rPr>
              <a:t>유형은 제시된 정보를 이용하여 주제에 맞게 글을 </a:t>
            </a:r>
            <a:endParaRPr lang="en-US" altLang="ko-KR" sz="2400" b="1" dirty="0" smtClean="0">
              <a:latin typeface="+mj-ea"/>
              <a:ea typeface="+mj-ea"/>
            </a:endParaRPr>
          </a:p>
          <a:p>
            <a:r>
              <a:rPr lang="ko-KR" altLang="en-US" sz="2400" b="1" dirty="0" smtClean="0">
                <a:latin typeface="+mj-ea"/>
                <a:ea typeface="+mj-ea"/>
              </a:rPr>
              <a:t>쓸 </a:t>
            </a:r>
            <a:r>
              <a:rPr lang="ko-KR" altLang="en-US" sz="2400" b="1" dirty="0">
                <a:latin typeface="+mj-ea"/>
                <a:ea typeface="+mj-ea"/>
              </a:rPr>
              <a:t>수 </a:t>
            </a:r>
            <a:r>
              <a:rPr lang="ko-KR" altLang="en-US" sz="2400" b="1" dirty="0" smtClean="0">
                <a:latin typeface="+mj-ea"/>
                <a:ea typeface="+mj-ea"/>
              </a:rPr>
              <a:t>있는지를 평가하는 문제입니다</a:t>
            </a:r>
            <a:r>
              <a:rPr lang="en-US" altLang="ko-KR" sz="2400" b="1" dirty="0" smtClean="0">
                <a:latin typeface="+mj-ea"/>
                <a:ea typeface="+mj-ea"/>
              </a:rPr>
              <a:t>.</a:t>
            </a:r>
            <a:endParaRPr lang="ko-KR" altLang="en-US" sz="2400" b="1" dirty="0">
              <a:latin typeface="+mj-ea"/>
              <a:ea typeface="+mj-ea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50860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468560" y="837520"/>
            <a:ext cx="9505056" cy="59807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79512" y="908720"/>
            <a:ext cx="8064896" cy="486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 smtClean="0">
                <a:latin typeface="+mj-ea"/>
                <a:ea typeface="+mj-ea"/>
              </a:rPr>
              <a:t>채점 기준</a:t>
            </a:r>
            <a:endParaRPr lang="en-US" altLang="ko-KR" b="1" dirty="0" smtClean="0">
              <a:latin typeface="+mj-ea"/>
              <a:ea typeface="+mj-ea"/>
            </a:endParaRP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86689"/>
              </p:ext>
            </p:extLst>
          </p:nvPr>
        </p:nvGraphicFramePr>
        <p:xfrm>
          <a:off x="251520" y="1447136"/>
          <a:ext cx="8640961" cy="5277075"/>
        </p:xfrm>
        <a:graphic>
          <a:graphicData uri="http://schemas.openxmlformats.org/drawingml/2006/table">
            <a:tbl>
              <a:tblPr/>
              <a:tblGrid>
                <a:gridCol w="1071482"/>
                <a:gridCol w="5121206"/>
                <a:gridCol w="816091"/>
                <a:gridCol w="816091"/>
                <a:gridCol w="816091"/>
              </a:tblGrid>
              <a:tr h="33989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구분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채점 근거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점수 구분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9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중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00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내용 </a:t>
                      </a:r>
                      <a:r>
                        <a:rPr lang="ko-KR" altLang="en-US" sz="1600" b="1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및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과제 수행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(7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주어진 과제를 충실히 수행하였는가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주제와 관련된 내용으로 구성하였는가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주어진 내용을 풍부하고 다양하게 표현하였는가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975" marR="53975" marT="53975" marB="53975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7~6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5~3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2~0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0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글의 </a:t>
                      </a:r>
                      <a:endParaRPr lang="en-US" altLang="ko-KR" sz="1600" b="1" kern="0" spc="-10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전개 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구조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(7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글의 구성이 명확하고 논리적인가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글의 내용에 따라 단락 구성이 잘 이루어졌는가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12954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논리 전개에 도움이 되는 담화 표지를 적절하게 사용하여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              </a:t>
                      </a:r>
                      <a:endParaRPr lang="en-US" altLang="ko-KR" sz="1600" kern="0" spc="-10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-12954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   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조직적으로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연결하였는가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975" marR="53975" marT="53975" marB="53975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7~6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5~3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2~0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91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언어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사용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4351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1)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문법과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어휘를 다양하고 풍부하게 사용하며 적절한 </a:t>
                      </a:r>
                      <a:endParaRPr lang="en-US" altLang="ko-KR" sz="1600" kern="0" spc="-10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-14351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   문법과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어휘를 선택하여 사용하였는가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1397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문법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어휘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맞춤법 등의 사용이 정확한가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14859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글의 목적과 기능에 따라 격식에 맞게 글을 썼는가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200" baseline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16~14</a:t>
                      </a:r>
                      <a:r>
                        <a:rPr lang="ko-KR" altLang="en-US" sz="1600" kern="0" spc="-200" baseline="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-2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12~8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6~0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8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168291"/>
            <a:ext cx="806489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 smtClean="0">
                <a:latin typeface="+mj-ea"/>
                <a:ea typeface="+mj-ea"/>
              </a:rPr>
              <a:t>채점 기준</a:t>
            </a:r>
            <a:endParaRPr lang="en-US" altLang="ko-KR" b="1" dirty="0" smtClean="0">
              <a:latin typeface="+mj-ea"/>
              <a:ea typeface="+mj-ea"/>
            </a:endParaRP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51085"/>
              </p:ext>
            </p:extLst>
          </p:nvPr>
        </p:nvGraphicFramePr>
        <p:xfrm>
          <a:off x="613425" y="1916832"/>
          <a:ext cx="7847007" cy="3371850"/>
        </p:xfrm>
        <a:graphic>
          <a:graphicData uri="http://schemas.openxmlformats.org/drawingml/2006/table">
            <a:tbl>
              <a:tblPr/>
              <a:tblGrid>
                <a:gridCol w="1150263"/>
                <a:gridCol w="793953"/>
                <a:gridCol w="1967597"/>
                <a:gridCol w="1967597"/>
                <a:gridCol w="1967597"/>
              </a:tblGrid>
              <a:tr h="40567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등급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바탕"/>
                        </a:rPr>
                        <a:t>내용 및 과제수행</a:t>
                      </a:r>
                      <a:endParaRPr kumimoji="0" lang="ko-KR" alt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전개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구조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언어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사용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0567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상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A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B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7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중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4~5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4~5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10~12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D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7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하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E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F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0~1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0~1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0~4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0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303401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42046" y="1254854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상황 추론하기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34516"/>
              </p:ext>
            </p:extLst>
          </p:nvPr>
        </p:nvGraphicFramePr>
        <p:xfrm>
          <a:off x="755576" y="1556792"/>
          <a:ext cx="7425929" cy="3376893"/>
        </p:xfrm>
        <a:graphic>
          <a:graphicData uri="http://schemas.openxmlformats.org/drawingml/2006/table">
            <a:tbl>
              <a:tblPr/>
              <a:tblGrid>
                <a:gridCol w="3155448"/>
                <a:gridCol w="1112450"/>
                <a:gridCol w="3158031"/>
              </a:tblGrid>
              <a:tr h="2015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3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9890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가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어디가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아프세요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나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배가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아파요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ko-KR" altLang="en-US" sz="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① 가게        ② 빵집        </a:t>
                      </a:r>
                      <a:r>
                        <a:rPr kumimoji="0"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③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병원       ④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시장</a:t>
                      </a: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8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5536" y="836712"/>
            <a:ext cx="8496944" cy="609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>
                <a:latin typeface="+mj-ea"/>
                <a:ea typeface="+mj-ea"/>
              </a:rPr>
              <a:t>답안 작성 방법</a:t>
            </a:r>
          </a:p>
          <a:p>
            <a:pPr algn="l">
              <a:lnSpc>
                <a:spcPts val="3600"/>
              </a:lnSpc>
            </a:pPr>
            <a:r>
              <a:rPr lang="ko-KR" altLang="en-US" dirty="0" smtClean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답안을 작성할 때는 요구된 과제를 충실히 수행해야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요구된 </a:t>
            </a:r>
            <a:r>
              <a:rPr lang="ko-KR" altLang="en-US" dirty="0" smtClean="0">
                <a:latin typeface="+mj-ea"/>
                <a:ea typeface="+mj-ea"/>
              </a:rPr>
              <a:t>내용을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모두 </a:t>
            </a:r>
            <a:r>
              <a:rPr lang="ko-KR" altLang="en-US" dirty="0">
                <a:latin typeface="+mj-ea"/>
                <a:ea typeface="+mj-ea"/>
              </a:rPr>
              <a:t>포함해야 하며 관련이 없는 내용을 포함한 경우 감점이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전혀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관련이 </a:t>
            </a:r>
            <a:r>
              <a:rPr lang="ko-KR" altLang="en-US" dirty="0">
                <a:latin typeface="+mj-ea"/>
                <a:ea typeface="+mj-ea"/>
              </a:rPr>
              <a:t>없는 내용을 쓴 경우는 </a:t>
            </a:r>
            <a:r>
              <a:rPr lang="en-US" altLang="ko-KR" dirty="0">
                <a:latin typeface="+mj-ea"/>
                <a:ea typeface="+mj-ea"/>
              </a:rPr>
              <a:t>0</a:t>
            </a:r>
            <a:r>
              <a:rPr lang="ko-KR" altLang="en-US" dirty="0">
                <a:latin typeface="+mj-ea"/>
                <a:ea typeface="+mj-ea"/>
              </a:rPr>
              <a:t>점 처리됩니다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내용을 구성할 때는 제시된 정보를 글로 </a:t>
            </a:r>
            <a:r>
              <a:rPr lang="ko-KR" altLang="en-US" dirty="0" smtClean="0">
                <a:latin typeface="+mj-ea"/>
                <a:ea typeface="+mj-ea"/>
              </a:rPr>
              <a:t>풀어 쓰고 </a:t>
            </a:r>
            <a:r>
              <a:rPr lang="ko-KR" altLang="en-US" dirty="0">
                <a:latin typeface="+mj-ea"/>
                <a:ea typeface="+mj-ea"/>
              </a:rPr>
              <a:t>거기에 자신의 의견을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덧붙여 </a:t>
            </a:r>
            <a:r>
              <a:rPr lang="ko-KR" altLang="en-US" dirty="0">
                <a:latin typeface="+mj-ea"/>
                <a:ea typeface="+mj-ea"/>
              </a:rPr>
              <a:t>하나의 글로 완성하도록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글을 조리 있게 전개해야 하며 도입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전개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마무리 구조를 갖추는 것이 </a:t>
            </a:r>
            <a:r>
              <a:rPr lang="ko-KR" altLang="en-US" dirty="0" smtClean="0">
                <a:latin typeface="+mj-ea"/>
                <a:ea typeface="+mj-ea"/>
              </a:rPr>
              <a:t>필요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그리고 내용이 전환되면 반드시 문단을 바꾸어 써야 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문장을 구성할 때는 중급 수준에 맞는 어휘와 문법을 다양하고 정확하게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사용해야 </a:t>
            </a:r>
            <a:r>
              <a:rPr lang="ko-KR" altLang="en-US" dirty="0">
                <a:latin typeface="+mj-ea"/>
                <a:ea typeface="+mj-ea"/>
              </a:rPr>
              <a:t>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가능하면 중급 상 수준의 어휘와 문법을 사용하는 것이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좋습니다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초급이나 중급 하 수준의 어휘와 문법을 사용해 정확하게 쓰는 </a:t>
            </a:r>
            <a:r>
              <a:rPr lang="ko-KR" altLang="en-US" dirty="0" smtClean="0">
                <a:latin typeface="+mj-ea"/>
                <a:ea typeface="+mj-ea"/>
              </a:rPr>
              <a:t>것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보다 </a:t>
            </a:r>
            <a:r>
              <a:rPr lang="ko-KR" altLang="en-US" dirty="0">
                <a:latin typeface="+mj-ea"/>
                <a:ea typeface="+mj-ea"/>
              </a:rPr>
              <a:t>오류가 일부 있더라도 중급 상 수준의 어휘와 문법을 많이 사용하는 것이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좋습니다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495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5536" y="1515556"/>
            <a:ext cx="8496944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</a:rPr>
              <a:t>✔ </a:t>
            </a:r>
            <a:r>
              <a:rPr lang="ko-KR" altLang="en-US" b="1" dirty="0">
                <a:latin typeface="+mj-ea"/>
              </a:rPr>
              <a:t>답안 작성 방법</a:t>
            </a:r>
          </a:p>
          <a:p>
            <a:pPr algn="l">
              <a:lnSpc>
                <a:spcPts val="3600"/>
              </a:lnSpc>
            </a:pPr>
            <a:r>
              <a:rPr lang="ko-KR" altLang="en-US" dirty="0" smtClean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글의 특성에 맞게 문어적으로 쓰는 것이 중요합니다</a:t>
            </a:r>
            <a:r>
              <a:rPr lang="en-US" altLang="ko-KR" dirty="0">
                <a:latin typeface="+mj-ea"/>
                <a:ea typeface="+mj-ea"/>
              </a:rPr>
              <a:t>. ‘</a:t>
            </a:r>
            <a:r>
              <a:rPr lang="ko-KR" altLang="en-US" dirty="0">
                <a:latin typeface="+mj-ea"/>
                <a:ea typeface="+mj-ea"/>
              </a:rPr>
              <a:t>딴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되게’와 같은 구어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어휘나 </a:t>
            </a:r>
            <a:r>
              <a:rPr lang="ko-KR" altLang="en-US" dirty="0">
                <a:latin typeface="+mj-ea"/>
                <a:ea typeface="+mj-ea"/>
              </a:rPr>
              <a:t>‘한테</a:t>
            </a:r>
            <a:r>
              <a:rPr lang="en-US" altLang="ko-KR" dirty="0">
                <a:latin typeface="+mj-ea"/>
                <a:ea typeface="+mj-ea"/>
              </a:rPr>
              <a:t>, -</a:t>
            </a:r>
            <a:r>
              <a:rPr lang="ko-KR" altLang="en-US" dirty="0">
                <a:latin typeface="+mj-ea"/>
                <a:ea typeface="+mj-ea"/>
              </a:rPr>
              <a:t>아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어 가지고’와 같은 구어 문법은 사용하지 않아야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조사도 </a:t>
            </a:r>
            <a:r>
              <a:rPr lang="ko-KR" altLang="en-US" dirty="0">
                <a:latin typeface="+mj-ea"/>
                <a:ea typeface="+mj-ea"/>
              </a:rPr>
              <a:t>생략하지 말고 꼭 써야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또한 종결형으로 ‘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 err="1">
                <a:latin typeface="+mj-ea"/>
                <a:ea typeface="+mj-ea"/>
              </a:rPr>
              <a:t>ㅂ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습니다</a:t>
            </a:r>
            <a:r>
              <a:rPr lang="en-US" altLang="ko-KR" dirty="0">
                <a:latin typeface="+mj-ea"/>
                <a:ea typeface="+mj-ea"/>
              </a:rPr>
              <a:t>,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-</a:t>
            </a:r>
            <a:r>
              <a:rPr lang="ko-KR" altLang="en-US" dirty="0">
                <a:latin typeface="+mj-ea"/>
                <a:ea typeface="+mj-ea"/>
              </a:rPr>
              <a:t>아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어요</a:t>
            </a:r>
            <a:r>
              <a:rPr lang="ko-KR" altLang="en-US" dirty="0" smtClean="0">
                <a:latin typeface="+mj-ea"/>
                <a:ea typeface="+mj-ea"/>
              </a:rPr>
              <a:t>’를 </a:t>
            </a:r>
            <a:r>
              <a:rPr lang="ko-KR" altLang="en-US" dirty="0">
                <a:latin typeface="+mj-ea"/>
                <a:ea typeface="+mj-ea"/>
              </a:rPr>
              <a:t>사용하면 감점이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정보가 제시되어 있는 도표나 그래프 등을 글로 풀어서 설명하고 거기에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자신의 </a:t>
            </a:r>
            <a:r>
              <a:rPr lang="ko-KR" altLang="en-US" dirty="0">
                <a:latin typeface="+mj-ea"/>
                <a:ea typeface="+mj-ea"/>
              </a:rPr>
              <a:t>의견을 덧붙여 하나의 글로 완성하는 연습을 하는 것이 좋습니다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글을 쓰기 전에 도입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전개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마무리의 각 단계를 어떤 내용으로 구성할지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미리 </a:t>
            </a:r>
            <a:r>
              <a:rPr lang="ko-KR" altLang="en-US" dirty="0" err="1">
                <a:latin typeface="+mj-ea"/>
                <a:ea typeface="+mj-ea"/>
              </a:rPr>
              <a:t>개요표를</a:t>
            </a:r>
            <a:r>
              <a:rPr lang="ko-KR" altLang="en-US" dirty="0">
                <a:latin typeface="+mj-ea"/>
                <a:ea typeface="+mj-ea"/>
              </a:rPr>
              <a:t> 작성해 놓으면 글을 쓰는 데 도움이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1468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052736"/>
            <a:ext cx="8136904" cy="1832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※ [54] 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다음을 주제로 하여 자신의 생각을 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600~700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자로 글을 </a:t>
            </a:r>
            <a:endParaRPr lang="en-US" altLang="ko-KR" sz="20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쓰십시오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. (</a:t>
            </a:r>
            <a:r>
              <a:rPr lang="en-US" altLang="ko-KR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50</a:t>
            </a:r>
            <a:r>
              <a:rPr lang="ko-KR" altLang="en-US" sz="20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</a:t>
            </a: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algn="l">
              <a:lnSpc>
                <a:spcPct val="130000"/>
              </a:lnSpc>
            </a:pPr>
            <a:endParaRPr lang="en-US" altLang="ko-KR" sz="700" b="1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ko-KR" sz="20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54.</a:t>
            </a:r>
            <a:endParaRPr lang="en-US" altLang="ko-KR" sz="20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>
              <a:lnSpc>
                <a:spcPct val="130000"/>
              </a:lnSpc>
            </a:pP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099" y="5107831"/>
            <a:ext cx="8414483" cy="769441"/>
          </a:xfrm>
          <a:prstGeom prst="rect">
            <a:avLst/>
          </a:prstGeom>
          <a:solidFill>
            <a:srgbClr val="AEDCA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latin typeface="+mj-ea"/>
                <a:ea typeface="+mj-ea"/>
              </a:rPr>
              <a:t>이 </a:t>
            </a:r>
            <a:r>
              <a:rPr lang="ko-KR" altLang="en-US" sz="2200" b="1" dirty="0">
                <a:latin typeface="+mj-ea"/>
                <a:ea typeface="+mj-ea"/>
              </a:rPr>
              <a:t>유형은 제시된 주제와 과제에 맞게 자신의 생각을 </a:t>
            </a:r>
            <a:r>
              <a:rPr lang="ko-KR" altLang="en-US" sz="2200" b="1" dirty="0" smtClean="0">
                <a:latin typeface="+mj-ea"/>
                <a:ea typeface="+mj-ea"/>
              </a:rPr>
              <a:t>논리적으로 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r>
              <a:rPr lang="ko-KR" altLang="en-US" sz="2200" b="1" dirty="0" smtClean="0">
                <a:latin typeface="+mj-ea"/>
                <a:ea typeface="+mj-ea"/>
              </a:rPr>
              <a:t>표현할 </a:t>
            </a:r>
            <a:r>
              <a:rPr lang="ko-KR" altLang="en-US" sz="2200" b="1" dirty="0">
                <a:latin typeface="+mj-ea"/>
                <a:ea typeface="+mj-ea"/>
              </a:rPr>
              <a:t>수 있는 글을 쓸 수 있는지를 </a:t>
            </a:r>
            <a:r>
              <a:rPr lang="ko-KR" altLang="en-US" sz="2200" b="1" dirty="0" smtClean="0">
                <a:latin typeface="+mj-ea"/>
                <a:ea typeface="+mj-ea"/>
              </a:rPr>
              <a:t>평가하는 문제입니다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pic>
        <p:nvPicPr>
          <p:cNvPr id="47109" name="Picture 5" descr="C:\Users\NIIED\Desktop\제목 없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5" y="2132856"/>
            <a:ext cx="726808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462781" y="837520"/>
            <a:ext cx="9571285" cy="6020480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520" y="908720"/>
            <a:ext cx="8064896" cy="486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 smtClean="0">
                <a:latin typeface="+mj-ea"/>
                <a:ea typeface="+mj-ea"/>
              </a:rPr>
              <a:t>채점 기준</a:t>
            </a:r>
            <a:endParaRPr lang="en-US" altLang="ko-KR" b="1" dirty="0" smtClean="0">
              <a:latin typeface="+mj-ea"/>
              <a:ea typeface="+mj-ea"/>
            </a:endParaRP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49532"/>
              </p:ext>
            </p:extLst>
          </p:nvPr>
        </p:nvGraphicFramePr>
        <p:xfrm>
          <a:off x="323528" y="1437159"/>
          <a:ext cx="8640961" cy="5373860"/>
        </p:xfrm>
        <a:graphic>
          <a:graphicData uri="http://schemas.openxmlformats.org/drawingml/2006/table">
            <a:tbl>
              <a:tblPr/>
              <a:tblGrid>
                <a:gridCol w="1030573"/>
                <a:gridCol w="4730067"/>
                <a:gridCol w="960107"/>
                <a:gridCol w="960107"/>
                <a:gridCol w="960107"/>
              </a:tblGrid>
              <a:tr h="36732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채점 근거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점수 구분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7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중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03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내용 및 </a:t>
                      </a:r>
                      <a:endParaRPr lang="ko-KR" altLang="en-US" sz="1600" kern="0" spc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과제 수행</a:t>
                      </a:r>
                      <a:endParaRPr lang="ko-KR" altLang="en-US" sz="1600" kern="0" spc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(12</a:t>
                      </a:r>
                      <a:r>
                        <a:rPr lang="ko-KR" altLang="en-US" sz="1600" b="1" kern="0" spc="-10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r>
                        <a:rPr lang="en-US" altLang="ko-KR" sz="1600" b="1" kern="0" spc="-10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주어진 과제를 충실히 수행하였는가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주제와 관련된 내용으로 구성하였는가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내용을 풍부하고 다양하게 표현하였는가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975" marR="53975" marT="53975" marB="53975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12~9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8~5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4~0</a:t>
                      </a:r>
                      <a:r>
                        <a:rPr lang="ko-KR" altLang="en-US" sz="1600" kern="0" spc="-10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29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글의 </a:t>
                      </a:r>
                      <a:endParaRPr lang="en-US" altLang="ko-KR" sz="1600" b="1" kern="0" spc="-10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전개 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구조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(12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글의 구성이 명확하고 논리적인가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중심 생각이 잘 구성되어 있는가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12954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논리 전개에 도움이 되는 담화 표지를 적절하게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사용하여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조직적으로 연결하였는가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975" marR="53975" marT="53975" marB="53975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12~9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8~5</a:t>
                      </a:r>
                      <a:r>
                        <a:rPr lang="ko-KR" altLang="en-US" sz="1600" kern="0" spc="-10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4~0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86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언어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사용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4351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1)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문법과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어휘를 다양하고 풍부하게 사용하며 적절한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                    </a:t>
                      </a:r>
                      <a:endParaRPr lang="en-US" altLang="ko-KR" sz="1600" kern="0" spc="-100" dirty="0" smtClean="0">
                        <a:solidFill>
                          <a:srgbClr val="000000"/>
                        </a:solidFill>
                        <a:effectLst/>
                        <a:ea typeface="바탕"/>
                      </a:endParaRPr>
                    </a:p>
                    <a:p>
                      <a:pPr marL="0" marR="0" indent="-14351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   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문법과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어휘를 선택하여 사용하였는가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1397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문법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어휘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,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맞춤법 등의 사용이 정확한가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14859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3)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글의 목적과 기능에 따라 격식에 맞게 글을 썼는가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?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26~20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18~12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10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10~0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점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9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7544" y="1124744"/>
            <a:ext cx="8064896" cy="486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 smtClean="0">
                <a:latin typeface="+mj-ea"/>
                <a:ea typeface="+mj-ea"/>
              </a:rPr>
              <a:t>채점 기준</a:t>
            </a:r>
            <a:endParaRPr lang="en-US" altLang="ko-KR" b="1" dirty="0" smtClean="0">
              <a:latin typeface="+mj-ea"/>
              <a:ea typeface="+mj-ea"/>
            </a:endParaRP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52458"/>
              </p:ext>
            </p:extLst>
          </p:nvPr>
        </p:nvGraphicFramePr>
        <p:xfrm>
          <a:off x="639066" y="1969090"/>
          <a:ext cx="7821367" cy="3692158"/>
        </p:xfrm>
        <a:graphic>
          <a:graphicData uri="http://schemas.openxmlformats.org/drawingml/2006/table">
            <a:tbl>
              <a:tblPr/>
              <a:tblGrid>
                <a:gridCol w="1124762"/>
                <a:gridCol w="791948"/>
                <a:gridCol w="1968219"/>
                <a:gridCol w="1968219"/>
                <a:gridCol w="1968219"/>
              </a:tblGrid>
              <a:tr h="51280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등급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내용 및 과제수행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전개 구조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언어 사용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52989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상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A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11-12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11-12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24-26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8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B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9-10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9-10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20-22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89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중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7-8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7-8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16-18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8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D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5-6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5-6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12-14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89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하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E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3-4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3-4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8-10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8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F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0-2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0-2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0-6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8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5536" y="1268760"/>
            <a:ext cx="8307586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>
                <a:latin typeface="+mj-ea"/>
                <a:ea typeface="+mj-ea"/>
              </a:rPr>
              <a:t>답안 작성 방법</a:t>
            </a:r>
          </a:p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❍ 답안을 작성할 때는 요구된 과제를 충실히 수행해야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요구된 </a:t>
            </a:r>
            <a:r>
              <a:rPr lang="ko-KR" altLang="en-US" dirty="0" smtClean="0">
                <a:latin typeface="+mj-ea"/>
                <a:ea typeface="+mj-ea"/>
              </a:rPr>
              <a:t>내용을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모두 포함해야 하며 관련이 없는 내용을 포함한 경우 감점이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전혀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관련이 </a:t>
            </a:r>
            <a:r>
              <a:rPr lang="ko-KR" altLang="en-US" dirty="0">
                <a:latin typeface="+mj-ea"/>
                <a:ea typeface="+mj-ea"/>
              </a:rPr>
              <a:t>없는 내용을 쓴 경우는 </a:t>
            </a:r>
            <a:r>
              <a:rPr lang="en-US" altLang="ko-KR" dirty="0">
                <a:latin typeface="+mj-ea"/>
                <a:ea typeface="+mj-ea"/>
              </a:rPr>
              <a:t>0</a:t>
            </a:r>
            <a:r>
              <a:rPr lang="ko-KR" altLang="en-US" dirty="0">
                <a:latin typeface="+mj-ea"/>
                <a:ea typeface="+mj-ea"/>
              </a:rPr>
              <a:t>점 처리됩니다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글을 조리 있게 논리적으로 전개해야 하며 도입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전개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마무리 구조를 </a:t>
            </a:r>
            <a:r>
              <a:rPr lang="ko-KR" altLang="en-US" dirty="0" smtClean="0">
                <a:latin typeface="+mj-ea"/>
                <a:ea typeface="+mj-ea"/>
              </a:rPr>
              <a:t>갖추는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것이 </a:t>
            </a:r>
            <a:r>
              <a:rPr lang="ko-KR" altLang="en-US" dirty="0">
                <a:latin typeface="+mj-ea"/>
                <a:ea typeface="+mj-ea"/>
              </a:rPr>
              <a:t>필요합니다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그리고 내용이 전환되면 반드시 문단을 바꾸어 써야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문장을 구성할 때는 고급 수준에 맞는 어휘와 문법을 다양하고 정확하게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사용해야 </a:t>
            </a:r>
            <a:r>
              <a:rPr lang="ko-KR" altLang="en-US" dirty="0">
                <a:latin typeface="+mj-ea"/>
                <a:ea typeface="+mj-ea"/>
              </a:rPr>
              <a:t>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중급 수준의 어휘와 문법을 사용해 정확하게 쓰는 것보다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오류가 </a:t>
            </a:r>
            <a:r>
              <a:rPr lang="ko-KR" altLang="en-US" dirty="0">
                <a:latin typeface="+mj-ea"/>
                <a:ea typeface="+mj-ea"/>
              </a:rPr>
              <a:t>일부 있더라도 고급 수준의 어휘와 문법을 많이 사용하는 것이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좋습니다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40905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837520"/>
            <a:ext cx="8883650" cy="5909593"/>
            <a:chOff x="-68" y="1652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2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5536" y="1268760"/>
            <a:ext cx="8307586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✔ </a:t>
            </a:r>
            <a:r>
              <a:rPr lang="ko-KR" altLang="en-US" b="1" dirty="0">
                <a:latin typeface="+mj-ea"/>
                <a:ea typeface="+mj-ea"/>
              </a:rPr>
              <a:t>답안 작성 방법</a:t>
            </a:r>
          </a:p>
          <a:p>
            <a:pPr algn="l">
              <a:lnSpc>
                <a:spcPts val="3600"/>
              </a:lnSpc>
            </a:pPr>
            <a:r>
              <a:rPr lang="ko-KR" altLang="en-US" dirty="0">
                <a:latin typeface="+mj-ea"/>
                <a:ea typeface="+mj-ea"/>
              </a:rPr>
              <a:t>❍ 글의 특성에 맞게 문어적으로 쓰는 것이 중요합니다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논리적인 글에 </a:t>
            </a:r>
            <a:r>
              <a:rPr lang="ko-KR" altLang="en-US" dirty="0" smtClean="0">
                <a:latin typeface="+mj-ea"/>
                <a:ea typeface="+mj-ea"/>
              </a:rPr>
              <a:t>전형적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으로 </a:t>
            </a:r>
            <a:r>
              <a:rPr lang="ko-KR" altLang="en-US" dirty="0">
                <a:latin typeface="+mj-ea"/>
                <a:ea typeface="+mj-ea"/>
              </a:rPr>
              <a:t>사용되는 어휘와 문법을 사용해야 하며 구어적인 어휘와 문법은 절대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사용해서는 </a:t>
            </a:r>
            <a:r>
              <a:rPr lang="ko-KR" altLang="en-US" dirty="0">
                <a:latin typeface="+mj-ea"/>
                <a:ea typeface="+mj-ea"/>
              </a:rPr>
              <a:t>안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조사도 생략하지 말고 꼭 써야 하며 종결형으로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‘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 err="1">
                <a:latin typeface="+mj-ea"/>
                <a:ea typeface="+mj-ea"/>
              </a:rPr>
              <a:t>ㅂ</a:t>
            </a:r>
            <a:r>
              <a:rPr lang="en-US" altLang="ko-KR" dirty="0" smtClean="0">
                <a:latin typeface="+mj-ea"/>
                <a:ea typeface="+mj-ea"/>
              </a:rPr>
              <a:t>/</a:t>
            </a:r>
            <a:r>
              <a:rPr lang="ko-KR" altLang="en-US" dirty="0" smtClean="0">
                <a:latin typeface="+mj-ea"/>
                <a:ea typeface="+mj-ea"/>
              </a:rPr>
              <a:t>습니다</a:t>
            </a:r>
            <a:r>
              <a:rPr lang="ko-KR" altLang="en-US" dirty="0">
                <a:latin typeface="+mj-ea"/>
                <a:ea typeface="+mj-ea"/>
              </a:rPr>
              <a:t>’나 ‘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아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어요’를 사용하면 감점이 되므로 반드시 ‘</a:t>
            </a:r>
            <a:r>
              <a:rPr lang="en-US" altLang="ko-KR" dirty="0">
                <a:latin typeface="+mj-ea"/>
                <a:ea typeface="+mj-ea"/>
              </a:rPr>
              <a:t>-(</a:t>
            </a:r>
            <a:r>
              <a:rPr lang="ko-KR" altLang="en-US" dirty="0">
                <a:latin typeface="+mj-ea"/>
                <a:ea typeface="+mj-ea"/>
              </a:rPr>
              <a:t>ㄴ</a:t>
            </a:r>
            <a:r>
              <a:rPr lang="en-US" altLang="ko-KR" dirty="0">
                <a:latin typeface="+mj-ea"/>
                <a:ea typeface="+mj-ea"/>
              </a:rPr>
              <a:t>/</a:t>
            </a:r>
            <a:r>
              <a:rPr lang="ko-KR" altLang="en-US" dirty="0">
                <a:latin typeface="+mj-ea"/>
                <a:ea typeface="+mj-ea"/>
              </a:rPr>
              <a:t>는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다’를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사용해야 </a:t>
            </a:r>
            <a:r>
              <a:rPr lang="ko-KR" altLang="en-US" dirty="0">
                <a:latin typeface="+mj-ea"/>
                <a:ea typeface="+mj-ea"/>
              </a:rPr>
              <a:t>합니다</a:t>
            </a:r>
            <a:r>
              <a:rPr lang="en-US" altLang="ko-KR" dirty="0">
                <a:latin typeface="+mj-ea"/>
                <a:ea typeface="+mj-ea"/>
              </a:rPr>
              <a:t>. 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사회적인 내용이 담긴 주제에 대해 자신의 생각이나 주장을 정리해 보고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이를 </a:t>
            </a:r>
            <a:r>
              <a:rPr lang="ko-KR" altLang="en-US" dirty="0">
                <a:latin typeface="+mj-ea"/>
                <a:ea typeface="+mj-ea"/>
              </a:rPr>
              <a:t>논리적으로 구성하여 글로 완성하는 연습을 하는 것이 좋습니다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❍ </a:t>
            </a:r>
            <a:r>
              <a:rPr lang="ko-KR" altLang="en-US" dirty="0">
                <a:latin typeface="+mj-ea"/>
                <a:ea typeface="+mj-ea"/>
              </a:rPr>
              <a:t>글을 쓰기 전에 도입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전개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마무리의 각 단계를 어떤 내용으로 구성할지 </a:t>
            </a:r>
            <a:endParaRPr lang="en-US" altLang="ko-KR" dirty="0" smtClean="0">
              <a:latin typeface="+mj-ea"/>
              <a:ea typeface="+mj-ea"/>
            </a:endParaRPr>
          </a:p>
          <a:p>
            <a:pPr algn="l">
              <a:lnSpc>
                <a:spcPts val="36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미리 </a:t>
            </a:r>
            <a:r>
              <a:rPr lang="ko-KR" altLang="en-US" dirty="0" err="1">
                <a:latin typeface="+mj-ea"/>
                <a:ea typeface="+mj-ea"/>
              </a:rPr>
              <a:t>개요표를</a:t>
            </a:r>
            <a:r>
              <a:rPr lang="ko-KR" altLang="en-US" dirty="0">
                <a:latin typeface="+mj-ea"/>
                <a:ea typeface="+mj-ea"/>
              </a:rPr>
              <a:t> 작성해 놓으면 글을 쓰는 데 도움이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</p:txBody>
      </p:sp>
      <p:sp>
        <p:nvSpPr>
          <p:cNvPr id="10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쓰기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42465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73310" y="1484784"/>
            <a:ext cx="8883650" cy="53335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답안 작성 요령 안내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67544" y="1628800"/>
            <a:ext cx="8019420" cy="4994646"/>
            <a:chOff x="395486" y="980728"/>
            <a:chExt cx="8493974" cy="5599543"/>
          </a:xfrm>
        </p:grpSpPr>
        <p:pic>
          <p:nvPicPr>
            <p:cNvPr id="28" name="Picture 2" descr="D:\TOPIK\2014\홈페이지 개편 내용\답안지 양식\TOPIK II 1교시(듣기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668" y="1261401"/>
              <a:ext cx="6120680" cy="45849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모서리가 둥근 직사각형 28"/>
            <p:cNvSpPr/>
            <p:nvPr/>
          </p:nvSpPr>
          <p:spPr bwMode="auto">
            <a:xfrm>
              <a:off x="1259632" y="980728"/>
              <a:ext cx="6768752" cy="648072"/>
            </a:xfrm>
            <a:prstGeom prst="roundRect">
              <a:avLst>
                <a:gd name="adj" fmla="val 5000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타원 29"/>
            <p:cNvSpPr/>
            <p:nvPr/>
          </p:nvSpPr>
          <p:spPr bwMode="auto">
            <a:xfrm>
              <a:off x="1403648" y="5373216"/>
              <a:ext cx="576064" cy="57606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타원 30"/>
            <p:cNvSpPr/>
            <p:nvPr/>
          </p:nvSpPr>
          <p:spPr bwMode="auto">
            <a:xfrm>
              <a:off x="7236296" y="5157192"/>
              <a:ext cx="720080" cy="72008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직사각형 2"/>
            <p:cNvSpPr>
              <a:spLocks noChangeArrowheads="1"/>
            </p:cNvSpPr>
            <p:nvPr/>
          </p:nvSpPr>
          <p:spPr bwMode="auto">
            <a:xfrm>
              <a:off x="395486" y="6021288"/>
              <a:ext cx="8208962" cy="558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ko-KR" altLang="en-US" sz="2200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표시</a:t>
              </a:r>
              <a:r>
                <a:rPr lang="ko-KR" altLang="en-US" sz="2200" b="1" dirty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된</a:t>
              </a:r>
              <a:r>
                <a:rPr lang="ko-KR" altLang="en-US" sz="2200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 부분은 손대지 마시오</a:t>
              </a:r>
              <a:r>
                <a:rPr lang="en-US" altLang="ko-KR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(</a:t>
              </a:r>
              <a:r>
                <a:rPr lang="ko-KR" altLang="en-US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수정테이프</a:t>
              </a:r>
              <a:r>
                <a:rPr lang="en-US" altLang="ko-KR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기타 다른 표시하지 말 것</a:t>
              </a:r>
              <a:r>
                <a:rPr lang="en-US" altLang="ko-KR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endParaRPr lang="ko-KR" altLang="ko-KR" b="1" dirty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3" name="Picture 2" descr="C:\Users\user\Desktop\imagesCADZMDKJ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80012" y="5990157"/>
              <a:ext cx="409448" cy="5608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201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73310" y="1943100"/>
            <a:ext cx="8883650" cy="431641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06984" y="1058888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답안 작성 요령 안내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217395" y="2307305"/>
            <a:ext cx="6847613" cy="3889474"/>
            <a:chOff x="301912" y="1484784"/>
            <a:chExt cx="8746322" cy="5116247"/>
          </a:xfrm>
        </p:grpSpPr>
        <p:cxnSp>
          <p:nvCxnSpPr>
            <p:cNvPr id="15" name="직선 연결선 14"/>
            <p:cNvCxnSpPr>
              <a:endCxn id="24" idx="2"/>
            </p:cNvCxnSpPr>
            <p:nvPr/>
          </p:nvCxnSpPr>
          <p:spPr bwMode="auto">
            <a:xfrm flipV="1">
              <a:off x="539552" y="2600908"/>
              <a:ext cx="1656184" cy="11881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95536" y="1484784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나눔고딕 ExtraBold" pitchFamily="50" charset="-127"/>
                  <a:ea typeface="나눔고딕 ExtraBold" pitchFamily="50" charset="-127"/>
                </a:rPr>
                <a:t>양면사인펜</a:t>
              </a:r>
              <a:endParaRPr lang="ko-KR" altLang="en-US" sz="28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cxnSp>
          <p:nvCxnSpPr>
            <p:cNvPr id="17" name="직선 연결선 16"/>
            <p:cNvCxnSpPr>
              <a:endCxn id="24" idx="6"/>
            </p:cNvCxnSpPr>
            <p:nvPr/>
          </p:nvCxnSpPr>
          <p:spPr bwMode="auto">
            <a:xfrm flipH="1" flipV="1">
              <a:off x="2987824" y="2600908"/>
              <a:ext cx="720080" cy="11161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8" name="Picture 2" descr="C:\Users\user\Desktop\양면사인펜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2348880"/>
              <a:ext cx="4464496" cy="510824"/>
            </a:xfrm>
            <a:prstGeom prst="rect">
              <a:avLst/>
            </a:prstGeom>
            <a:noFill/>
          </p:spPr>
        </p:pic>
        <p:pic>
          <p:nvPicPr>
            <p:cNvPr id="19" name="Picture 4" descr="C:\Users\user\Pictures\제목 없음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789040"/>
              <a:ext cx="3297700" cy="2246586"/>
            </a:xfrm>
            <a:prstGeom prst="rect">
              <a:avLst/>
            </a:prstGeom>
            <a:noFill/>
          </p:spPr>
        </p:pic>
        <p:pic>
          <p:nvPicPr>
            <p:cNvPr id="20" name="Picture 5" descr="C:\Users\user\Pictures\제목 없음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789040"/>
              <a:ext cx="3318506" cy="2246400"/>
            </a:xfrm>
            <a:prstGeom prst="rect">
              <a:avLst/>
            </a:prstGeom>
            <a:noFill/>
          </p:spPr>
        </p:pic>
        <p:cxnSp>
          <p:nvCxnSpPr>
            <p:cNvPr id="21" name="직선 연결선 20"/>
            <p:cNvCxnSpPr>
              <a:endCxn id="23" idx="6"/>
            </p:cNvCxnSpPr>
            <p:nvPr/>
          </p:nvCxnSpPr>
          <p:spPr bwMode="auto">
            <a:xfrm flipH="1" flipV="1">
              <a:off x="6804248" y="2600908"/>
              <a:ext cx="1800200" cy="11881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직선 연결선 21"/>
            <p:cNvCxnSpPr/>
            <p:nvPr/>
          </p:nvCxnSpPr>
          <p:spPr bwMode="auto">
            <a:xfrm flipV="1">
              <a:off x="5436096" y="2708920"/>
              <a:ext cx="576064" cy="10081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타원 22"/>
            <p:cNvSpPr/>
            <p:nvPr/>
          </p:nvSpPr>
          <p:spPr>
            <a:xfrm>
              <a:off x="6012160" y="2204864"/>
              <a:ext cx="792088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195736" y="2204864"/>
              <a:ext cx="792088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"/>
            <p:cNvSpPr>
              <a:spLocks noChangeArrowheads="1"/>
            </p:cNvSpPr>
            <p:nvPr/>
          </p:nvSpPr>
          <p:spPr bwMode="auto">
            <a:xfrm>
              <a:off x="301912" y="5896589"/>
              <a:ext cx="4144131" cy="70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ko-KR" altLang="en-US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굵은 부분 </a:t>
              </a:r>
              <a:r>
                <a:rPr lang="en-US" altLang="ko-KR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: </a:t>
              </a:r>
              <a:r>
                <a:rPr lang="ko-KR" altLang="en-US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객관식 작성용</a:t>
              </a:r>
              <a:endParaRPr lang="ko-KR" altLang="ko-KR" sz="2400" b="1" dirty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" name="직사각형 2"/>
            <p:cNvSpPr>
              <a:spLocks noChangeArrowheads="1"/>
            </p:cNvSpPr>
            <p:nvPr/>
          </p:nvSpPr>
          <p:spPr bwMode="auto">
            <a:xfrm>
              <a:off x="5230503" y="5896589"/>
              <a:ext cx="3817731" cy="70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ko-KR" altLang="en-US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얇은 부분 </a:t>
              </a:r>
              <a:r>
                <a:rPr lang="en-US" altLang="ko-KR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: </a:t>
              </a:r>
              <a:r>
                <a:rPr lang="ko-KR" altLang="en-US" b="1" dirty="0" smtClean="0">
                  <a:solidFill>
                    <a:srgbClr val="FF0000"/>
                  </a:solidFill>
                  <a:latin typeface="나눔고딕 ExtraBold" pitchFamily="50" charset="-127"/>
                  <a:ea typeface="나눔고딕 ExtraBold" pitchFamily="50" charset="-127"/>
                </a:rPr>
                <a:t>주관식 작성용</a:t>
              </a:r>
              <a:endParaRPr lang="ko-KR" altLang="ko-KR" sz="2400" b="1" dirty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9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73310" y="1943100"/>
            <a:ext cx="8883650" cy="4316413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06984" y="1058888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84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답안 작성 요령 안내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41" y="2492896"/>
            <a:ext cx="7096125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직사각형 2"/>
          <p:cNvSpPr>
            <a:spLocks noChangeArrowheads="1"/>
          </p:cNvSpPr>
          <p:nvPr/>
        </p:nvSpPr>
        <p:spPr bwMode="auto">
          <a:xfrm>
            <a:off x="625037" y="4869160"/>
            <a:ext cx="775033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0">
              <a:lnSpc>
                <a:spcPct val="12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잘못된 필기구 사용과 답안지의 불완전한 </a:t>
            </a:r>
            <a:r>
              <a:rPr lang="ko-KR" altLang="en-US" b="1" dirty="0" err="1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마킹으로</a:t>
            </a:r>
            <a:r>
              <a:rPr lang="ko-KR" altLang="en-US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 인한 답안 작성 오류는 응시자 본인에게 책임이 있음 </a:t>
            </a:r>
            <a:r>
              <a:rPr lang="en-US" altLang="ko-KR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!</a:t>
            </a:r>
            <a:endParaRPr lang="ko-KR" altLang="ko-KR" b="1" dirty="0">
              <a:solidFill>
                <a:srgbClr val="FF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66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303401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423" y="1344368"/>
            <a:ext cx="7488993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무엇에 대해 말하는지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74098"/>
              </p:ext>
            </p:extLst>
          </p:nvPr>
        </p:nvGraphicFramePr>
        <p:xfrm>
          <a:off x="1043608" y="1882933"/>
          <a:ext cx="7038382" cy="3130243"/>
        </p:xfrm>
        <a:graphic>
          <a:graphicData uri="http://schemas.openxmlformats.org/drawingml/2006/table">
            <a:tbl>
              <a:tblPr/>
              <a:tblGrid>
                <a:gridCol w="2990770"/>
                <a:gridCol w="1054394"/>
                <a:gridCol w="2993218"/>
              </a:tblGrid>
              <a:tr h="214493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0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9890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가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누구예요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나</a:t>
                      </a:r>
                      <a:r>
                        <a:rPr lang="en-US" altLang="ko-KR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사람은 형이고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 사람은 동생이에요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0"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①</a:t>
                      </a:r>
                      <a:r>
                        <a:rPr lang="ko-KR" altLang="en-US" sz="24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가족        ② 이름       ③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고향	④ 소포</a:t>
                      </a: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1066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80528" y="1484784"/>
            <a:ext cx="8883650" cy="53335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70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답안 작성 요령 안내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9" name="Picture 3" descr="D:\TOPIK\2014\홈페이지 개편 내용\답안지 양식\TOPIK II 1교시(쓰기)-앞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12" y="2234208"/>
            <a:ext cx="2959258" cy="20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/>
          <p:cNvCxnSpPr/>
          <p:nvPr/>
        </p:nvCxnSpPr>
        <p:spPr bwMode="auto">
          <a:xfrm>
            <a:off x="922613" y="1772816"/>
            <a:ext cx="3937419" cy="7920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/>
          <p:cNvCxnSpPr/>
          <p:nvPr/>
        </p:nvCxnSpPr>
        <p:spPr bwMode="auto">
          <a:xfrm flipV="1">
            <a:off x="922613" y="3861048"/>
            <a:ext cx="3937419" cy="2677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직사각형 31"/>
          <p:cNvSpPr/>
          <p:nvPr/>
        </p:nvSpPr>
        <p:spPr>
          <a:xfrm>
            <a:off x="4860032" y="2604345"/>
            <a:ext cx="879615" cy="12567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연결선 46"/>
          <p:cNvCxnSpPr/>
          <p:nvPr/>
        </p:nvCxnSpPr>
        <p:spPr bwMode="auto">
          <a:xfrm flipV="1">
            <a:off x="4067944" y="3861048"/>
            <a:ext cx="1671703" cy="26778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직선 연결선 48"/>
          <p:cNvCxnSpPr/>
          <p:nvPr/>
        </p:nvCxnSpPr>
        <p:spPr bwMode="auto">
          <a:xfrm>
            <a:off x="4067944" y="1772816"/>
            <a:ext cx="1671703" cy="7920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96" y="4869160"/>
            <a:ext cx="4533400" cy="17643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2" y="1772369"/>
            <a:ext cx="3695700" cy="47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80528" y="1471341"/>
            <a:ext cx="8883650" cy="5333529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70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답안 작성 요령 안내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557797" y="1772177"/>
            <a:ext cx="6179911" cy="4604629"/>
            <a:chOff x="755576" y="1052736"/>
            <a:chExt cx="7488832" cy="5594030"/>
          </a:xfrm>
        </p:grpSpPr>
        <p:pic>
          <p:nvPicPr>
            <p:cNvPr id="20" name="Picture 2" descr="D:\TOPIK\2014\홈페이지 개편 내용\답안지 양식\TOPIK II 2교시(읽기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052736"/>
              <a:ext cx="7488832" cy="559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50450" y="2783711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0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9632" y="2276872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HY바다M" pitchFamily="18" charset="-127"/>
                  <a:ea typeface="HY바다M" pitchFamily="18" charset="-127"/>
                </a:rPr>
                <a:t>HONG GILDONG</a:t>
              </a:r>
              <a:endParaRPr lang="ko-KR" altLang="en-US" sz="1400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3688" y="191683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HY바다M" pitchFamily="18" charset="-127"/>
                  <a:ea typeface="HY바다M" pitchFamily="18" charset="-127"/>
                </a:rPr>
                <a:t>홍길동</a:t>
              </a:r>
              <a:endParaRPr lang="ko-KR" altLang="en-US" sz="2400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21370" y="2785777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0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6512" y="2799590"/>
              <a:ext cx="229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1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56961" y="2787205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0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9672" y="2799590"/>
              <a:ext cx="229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1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73010" y="2769690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0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35270" y="2763690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0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16745" y="2763112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0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85786" y="2766109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HY바다M" pitchFamily="18" charset="-127"/>
                  <a:ea typeface="HY바다M" pitchFamily="18" charset="-127"/>
                </a:rPr>
                <a:t>5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4880" y="2768490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HY바다M" pitchFamily="18" charset="-127"/>
                  <a:ea typeface="HY바다M" pitchFamily="18" charset="-127"/>
                </a:rPr>
                <a:t>6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44684" y="2768490"/>
              <a:ext cx="229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바다M" pitchFamily="18" charset="-127"/>
                  <a:ea typeface="HY바다M" pitchFamily="18" charset="-127"/>
                </a:rPr>
                <a:t>9</a:t>
              </a:r>
              <a:endParaRPr lang="ko-KR" altLang="en-US" dirty="0"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004833" y="3179680"/>
              <a:ext cx="58825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1357523" y="3409950"/>
              <a:ext cx="58825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1178230" y="3179680"/>
              <a:ext cx="58825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1711213" y="3413125"/>
              <a:ext cx="58825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1538063" y="3183280"/>
              <a:ext cx="58825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2063456" y="3183037"/>
              <a:ext cx="58825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2236853" y="3183037"/>
              <a:ext cx="58825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 flipH="1">
              <a:off x="2418352" y="318328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 flipH="1">
              <a:off x="2774317" y="455357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 flipH="1">
              <a:off x="1887926" y="5010001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/>
            <p:nvPr/>
          </p:nvSpPr>
          <p:spPr>
            <a:xfrm flipH="1">
              <a:off x="2947713" y="522920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 flipH="1">
              <a:off x="4413529" y="3183037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 flipH="1">
              <a:off x="4639712" y="3409446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 flipH="1">
              <a:off x="4178619" y="296321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 flipH="1">
              <a:off x="4408369" y="2388023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 flipH="1">
              <a:off x="4633613" y="2608334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 flipH="1">
              <a:off x="5455148" y="3190073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 flipH="1">
              <a:off x="5681331" y="3416482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 flipH="1">
              <a:off x="5681331" y="2388023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 flipH="1">
              <a:off x="5907514" y="2614432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 flipH="1">
              <a:off x="4184929" y="1936833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 flipH="1">
              <a:off x="4411112" y="2163242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 flipH="1">
              <a:off x="3950019" y="1717006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 flipH="1">
              <a:off x="4179992" y="3645024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/>
            <p:cNvSpPr/>
            <p:nvPr/>
          </p:nvSpPr>
          <p:spPr>
            <a:xfrm flipH="1">
              <a:off x="4413529" y="386104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 flipH="1">
              <a:off x="3950019" y="422108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 flipH="1">
              <a:off x="3950019" y="4448266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 flipH="1">
              <a:off x="4639712" y="4658874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 flipH="1">
              <a:off x="4178619" y="4896585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 flipH="1">
              <a:off x="4647218" y="569996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 flipH="1">
              <a:off x="4178619" y="5469647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 flipH="1">
              <a:off x="4408369" y="513266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 flipH="1">
              <a:off x="3945256" y="615577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 flipH="1">
              <a:off x="4642454" y="593442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/>
            <p:cNvSpPr/>
            <p:nvPr/>
          </p:nvSpPr>
          <p:spPr>
            <a:xfrm flipH="1">
              <a:off x="3943235" y="6376565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 flipH="1">
              <a:off x="5910257" y="593442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/>
            <p:cNvSpPr/>
            <p:nvPr/>
          </p:nvSpPr>
          <p:spPr>
            <a:xfrm flipH="1">
              <a:off x="5908236" y="6155215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/>
            <p:cNvSpPr/>
            <p:nvPr/>
          </p:nvSpPr>
          <p:spPr>
            <a:xfrm flipH="1">
              <a:off x="6948264" y="340995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flipH="1">
              <a:off x="6946243" y="3630737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flipH="1">
              <a:off x="5680357" y="489451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flipH="1">
              <a:off x="5678336" y="5115305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flipH="1">
              <a:off x="5686779" y="2163242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 flipH="1">
              <a:off x="5445977" y="1936833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/>
            <p:cNvSpPr/>
            <p:nvPr/>
          </p:nvSpPr>
          <p:spPr>
            <a:xfrm flipH="1">
              <a:off x="6143476" y="1710656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 flipH="1">
              <a:off x="6143476" y="296321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/>
            <p:cNvSpPr/>
            <p:nvPr/>
          </p:nvSpPr>
          <p:spPr>
            <a:xfrm flipH="1">
              <a:off x="6143476" y="3645024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/>
            <p:cNvSpPr/>
            <p:nvPr/>
          </p:nvSpPr>
          <p:spPr>
            <a:xfrm flipH="1">
              <a:off x="6143476" y="386104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 flipH="1">
              <a:off x="7173663" y="2400905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 flipH="1">
              <a:off x="7412546" y="2620964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 flipH="1">
              <a:off x="7412546" y="2160364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 flipH="1">
              <a:off x="7188538" y="1936833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 flipH="1">
              <a:off x="7636594" y="1704306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 flipH="1">
              <a:off x="5910257" y="422108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 flipH="1">
              <a:off x="5907514" y="4435756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 flipH="1">
              <a:off x="5445977" y="4670532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/>
            <p:cNvSpPr/>
            <p:nvPr/>
          </p:nvSpPr>
          <p:spPr>
            <a:xfrm flipH="1">
              <a:off x="7186363" y="2955062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/>
            <p:cNvSpPr/>
            <p:nvPr/>
          </p:nvSpPr>
          <p:spPr>
            <a:xfrm flipH="1">
              <a:off x="7414721" y="318328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 flipH="1">
              <a:off x="7636189" y="386104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/>
            <p:nvPr/>
          </p:nvSpPr>
          <p:spPr>
            <a:xfrm flipH="1">
              <a:off x="5674405" y="6376565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/>
            <p:cNvSpPr/>
            <p:nvPr/>
          </p:nvSpPr>
          <p:spPr>
            <a:xfrm flipH="1">
              <a:off x="5912350" y="5939808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/>
            <p:cNvSpPr/>
            <p:nvPr/>
          </p:nvSpPr>
          <p:spPr>
            <a:xfrm flipH="1">
              <a:off x="5676498" y="6381945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/>
            <p:cNvSpPr/>
            <p:nvPr/>
          </p:nvSpPr>
          <p:spPr>
            <a:xfrm flipH="1">
              <a:off x="5445977" y="5469647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타원 103"/>
            <p:cNvSpPr/>
            <p:nvPr/>
          </p:nvSpPr>
          <p:spPr>
            <a:xfrm flipH="1">
              <a:off x="6141153" y="5699960"/>
              <a:ext cx="58824" cy="105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32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-135186" y="1484784"/>
            <a:ext cx="8883650" cy="5333529"/>
            <a:chOff x="-68" y="1666"/>
            <a:chExt cx="5596" cy="1162"/>
          </a:xfrm>
        </p:grpSpPr>
        <p:pic>
          <p:nvPicPr>
            <p:cNvPr id="69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56674" name="WordArt 24"/>
          <p:cNvSpPr>
            <a:spLocks noChangeArrowheads="1" noChangeShapeType="1" noTextEdit="1"/>
          </p:cNvSpPr>
          <p:nvPr/>
        </p:nvSpPr>
        <p:spPr bwMode="auto">
          <a:xfrm>
            <a:off x="1907705" y="150813"/>
            <a:ext cx="5256584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개편 한국어능력시험 소개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06984" y="836712"/>
            <a:ext cx="7058025" cy="569912"/>
            <a:chOff x="521" y="752"/>
            <a:chExt cx="4854" cy="652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1" y="754"/>
              <a:ext cx="4854" cy="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2467E"/>
                </a:gs>
                <a:gs pos="100000">
                  <a:srgbClr val="1D2848"/>
                </a:gs>
              </a:gsLst>
              <a:lin ang="2700000" scaled="1"/>
            </a:gradFill>
            <a:ln w="38100">
              <a:solidFill>
                <a:srgbClr val="C0C0C0"/>
              </a:solidFill>
              <a:round/>
              <a:headEnd/>
              <a:tailEnd/>
            </a:ln>
            <a:effectLst>
              <a:outerShdw dist="28398" dir="15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defRPr/>
              </a:pPr>
              <a:endParaRPr lang="ko-KR" altLang="en-US" sz="23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" y="752"/>
              <a:ext cx="4581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657" y="870"/>
              <a:ext cx="4596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답안 작성 요령 안내</a:t>
              </a:r>
              <a:endParaRPr lang="ko-KR" altLang="en-US" sz="28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5" y="1556792"/>
            <a:ext cx="7896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내용 개체 틀 3" descr="그림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24"/>
          <p:cNvSpPr>
            <a:spLocks noChangeArrowheads="1" noChangeShapeType="1" noTextEdit="1"/>
          </p:cNvSpPr>
          <p:nvPr/>
        </p:nvSpPr>
        <p:spPr bwMode="auto">
          <a:xfrm>
            <a:off x="1547813" y="150813"/>
            <a:ext cx="6408737" cy="541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>
              <a:defRPr/>
            </a:pPr>
            <a:r>
              <a:rPr lang="en-US" altLang="ko-KR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     </a:t>
            </a:r>
            <a:r>
              <a:rPr lang="ko-KR" altLang="en-US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감사합니다</a:t>
            </a:r>
            <a:r>
              <a:rPr lang="en-US" altLang="ko-KR" sz="3600" b="1" kern="1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        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9" name="그림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2" y="802654"/>
            <a:ext cx="914400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25610" y="836711"/>
            <a:ext cx="8883650" cy="5981602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407" y="980728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듣고 알맞은 그림 고르기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62933"/>
              </p:ext>
            </p:extLst>
          </p:nvPr>
        </p:nvGraphicFramePr>
        <p:xfrm>
          <a:off x="1619672" y="2564904"/>
          <a:ext cx="5713423" cy="3603466"/>
        </p:xfrm>
        <a:graphic>
          <a:graphicData uri="http://schemas.openxmlformats.org/drawingml/2006/table">
            <a:tbl>
              <a:tblPr/>
              <a:tblGrid>
                <a:gridCol w="246535"/>
                <a:gridCol w="2347913"/>
                <a:gridCol w="524100"/>
                <a:gridCol w="247104"/>
                <a:gridCol w="2347771"/>
              </a:tblGrid>
              <a:tr h="16086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①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②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6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③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2390" indent="0" algn="ctr" fontAlgn="base" latinLnBrk="0">
                        <a:lnSpc>
                          <a:spcPct val="16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④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4" name="_x177404112" descr="EMB000008941b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09" y="4583279"/>
            <a:ext cx="2318872" cy="15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_x198467600" descr="EMB000008941b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12" y="4576789"/>
            <a:ext cx="2315834" cy="15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97329"/>
              </p:ext>
            </p:extLst>
          </p:nvPr>
        </p:nvGraphicFramePr>
        <p:xfrm>
          <a:off x="851199" y="1268760"/>
          <a:ext cx="7488831" cy="5172255"/>
        </p:xfrm>
        <a:graphic>
          <a:graphicData uri="http://schemas.openxmlformats.org/drawingml/2006/table">
            <a:tbl>
              <a:tblPr/>
              <a:tblGrid>
                <a:gridCol w="3051005"/>
                <a:gridCol w="1178797"/>
                <a:gridCol w="3259029"/>
              </a:tblGrid>
              <a:tr h="3453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69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772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r>
                        <a:rPr lang="ko-KR" altLang="en-US" sz="13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다음을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읽고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알맞은 그림을 고르십시오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94773">
                <a:tc gridSpan="3">
                  <a:txBody>
                    <a:bodyPr/>
                    <a:lstStyle/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3210" algn="l"/>
                          <a:tab pos="283210" algn="l"/>
                        </a:tabLst>
                      </a:pPr>
                      <a:endParaRPr lang="ko-KR" altLang="en-US" sz="13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_x177406352" descr="EMB000008941bf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16" y="2573873"/>
            <a:ext cx="2319565" cy="157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199169648" descr="EMB000008941bf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04" y="2577708"/>
            <a:ext cx="2302442" cy="15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08720"/>
            <a:ext cx="8883650" cy="5303401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1560" y="1196752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세부내용 파악하기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98464"/>
              </p:ext>
            </p:extLst>
          </p:nvPr>
        </p:nvGraphicFramePr>
        <p:xfrm>
          <a:off x="623193" y="1712820"/>
          <a:ext cx="7765231" cy="3228348"/>
        </p:xfrm>
        <a:graphic>
          <a:graphicData uri="http://schemas.openxmlformats.org/drawingml/2006/table">
            <a:tbl>
              <a:tblPr/>
              <a:tblGrid>
                <a:gridCol w="3299625"/>
                <a:gridCol w="1163280"/>
                <a:gridCol w="3302326"/>
              </a:tblGrid>
              <a:tr h="213225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1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1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8146">
                <a:tc gridSpan="3">
                  <a:txBody>
                    <a:bodyPr/>
                    <a:lstStyle/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남자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요즘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한국어를 공부해요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한국 친구한테서 한국어를 배워요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남자는 학생입니다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②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여자는 학교에 다닙니다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07950" marR="0" indent="0" algn="l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78890" algn="l"/>
                          <a:tab pos="2548890" algn="l"/>
                          <a:tab pos="3818890" algn="l"/>
                          <a:tab pos="1278890" algn="l"/>
                          <a:tab pos="2548890" algn="l"/>
                          <a:tab pos="3818890" algn="l"/>
                        </a:tabLs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남자는 한국어를 가르칩니다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	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kumimoji="0"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④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여자는 한국어를 공부합니다</a:t>
                      </a:r>
                      <a:r>
                        <a:rPr lang="en-US" altLang="ko-KR" sz="21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ko-KR" altLang="en-US" sz="21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10234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그림 21" descr="그림2 복사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5" y="6259513"/>
            <a:ext cx="1739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180528" y="980728"/>
            <a:ext cx="8883650" cy="5837585"/>
            <a:chOff x="-68" y="1666"/>
            <a:chExt cx="5596" cy="1162"/>
          </a:xfrm>
        </p:grpSpPr>
        <p:pic>
          <p:nvPicPr>
            <p:cNvPr id="7" name="Picture 10" descr="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66"/>
              <a:ext cx="52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-68" y="1756"/>
              <a:ext cx="116" cy="23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1pPr>
              <a:lvl2pPr marL="742950" indent="-285750" algn="l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2pPr>
              <a:lvl3pPr marL="1143000" indent="-228600" algn="l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3pPr>
              <a:lvl4pPr marL="16002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4pPr>
              <a:lvl5pPr marL="2057400" indent="-228600" algn="l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endParaRPr lang="en-US" altLang="ko-KR" sz="2800">
                <a:latin typeface="Arial" pitchFamily="34" charset="0"/>
                <a:ea typeface="HY헤드라인M" pitchFamily="18" charset="-127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3568" y="1254854"/>
            <a:ext cx="7488993" cy="51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※ </a:t>
            </a:r>
            <a:r>
              <a:rPr lang="ko-KR" altLang="en-US" sz="2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중심내용과 세부내용 파악하기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42694"/>
              </p:ext>
            </p:extLst>
          </p:nvPr>
        </p:nvGraphicFramePr>
        <p:xfrm>
          <a:off x="683568" y="1628800"/>
          <a:ext cx="7668404" cy="4800645"/>
        </p:xfrm>
        <a:graphic>
          <a:graphicData uri="http://schemas.openxmlformats.org/drawingml/2006/table">
            <a:tbl>
              <a:tblPr/>
              <a:tblGrid>
                <a:gridCol w="3258481"/>
                <a:gridCol w="1148775"/>
                <a:gridCol w="3261148"/>
              </a:tblGrid>
              <a:tr h="338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r"/>
                          <a:tab pos="775970" algn="r"/>
                        </a:tabLs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	기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3650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어떤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이야기를 하고 있는지 고르십시오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① 감사        ② 초대        ③ 부탁        ④ 인사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-28829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1570990" algn="l"/>
                          <a:tab pos="2853690" algn="l"/>
                          <a:tab pos="4136390" algn="l"/>
                          <a:tab pos="2882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들은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내용과 같은 것을 고르십시오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준비된 공연이 모두 끝났습니다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공연을 보려면 밖으로 나가야 합니다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 공연 시작 전에 자리에 앉아야 합니다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829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70990" algn="l"/>
                          <a:tab pos="2853690" algn="l"/>
                          <a:tab pos="4136390" algn="l"/>
                          <a:tab pos="1570990" algn="l"/>
                          <a:tab pos="2853690" algn="l"/>
                          <a:tab pos="4136390" algn="l"/>
                        </a:tabLs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 공연을 보면서 사진을 찍을 수 있습니다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17780" marB="107950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WordArt 24"/>
          <p:cNvSpPr>
            <a:spLocks noChangeArrowheads="1" noChangeShapeType="1" noTextEdit="1"/>
          </p:cNvSpPr>
          <p:nvPr/>
        </p:nvSpPr>
        <p:spPr bwMode="auto">
          <a:xfrm>
            <a:off x="2483768" y="79351"/>
            <a:ext cx="388843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TOPIK I </a:t>
            </a:r>
            <a:r>
              <a:rPr lang="ko-KR" altLang="en-US" sz="3600" b="1" kern="1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HY견고딕"/>
                <a:ea typeface="HY견고딕"/>
              </a:rPr>
              <a:t>듣기</a:t>
            </a:r>
            <a:endParaRPr lang="ko-KR" altLang="en-US" sz="3600" b="1" kern="10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4754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9273</TotalTime>
  <Words>4238</Words>
  <Application>Microsoft Office PowerPoint</Application>
  <PresentationFormat>화면 슬라이드 쇼(4:3)</PresentationFormat>
  <Paragraphs>644</Paragraphs>
  <Slides>63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63</vt:i4>
      </vt:variant>
    </vt:vector>
  </HeadingPairs>
  <TitlesOfParts>
    <vt:vector size="80" baseType="lpstr">
      <vt:lpstr>HY견고딕</vt:lpstr>
      <vt:lpstr>HY바다M</vt:lpstr>
      <vt:lpstr>HY헤드라인M</vt:lpstr>
      <vt:lpstr>굴림</vt:lpstr>
      <vt:lpstr>나눔고딕 ExtraBold</vt:lpstr>
      <vt:lpstr>맑은 고딕</vt:lpstr>
      <vt:lpstr>바탕</vt:lpstr>
      <vt:lpstr>전라북도체L</vt:lpstr>
      <vt:lpstr>한양신명조</vt:lpstr>
      <vt:lpstr>휴먼명조</vt:lpstr>
      <vt:lpstr>Arial</vt:lpstr>
      <vt:lpstr>Lucida Sans Unicode</vt:lpstr>
      <vt:lpstr>Verdana</vt:lpstr>
      <vt:lpstr>Wingdings 2</vt:lpstr>
      <vt:lpstr>Wingdings 3</vt:lpstr>
      <vt:lpstr>디자인 사용자 지정</vt:lpstr>
      <vt:lpstr>5_광장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cartdesign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허재호</dc:creator>
  <cp:lastModifiedBy>교육문화팀3</cp:lastModifiedBy>
  <cp:revision>1154</cp:revision>
  <cp:lastPrinted>2014-07-09T09:08:44Z</cp:lastPrinted>
  <dcterms:created xsi:type="dcterms:W3CDTF">2008-07-24T07:24:49Z</dcterms:created>
  <dcterms:modified xsi:type="dcterms:W3CDTF">2014-07-09T09:20:26Z</dcterms:modified>
</cp:coreProperties>
</file>