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258" r:id="rId4"/>
    <p:sldId id="263" r:id="rId5"/>
    <p:sldId id="264" r:id="rId6"/>
  </p:sldIdLst>
  <p:sldSz cx="12192000" cy="6858000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9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22" y="108"/>
      </p:cViewPr>
      <p:guideLst>
        <p:guide orient="horz" pos="890"/>
        <p:guide pos="9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111C6F9-BB86-40AC-8381-682F7E659C4D}" type="datetimeFigureOut">
              <a:rPr lang="ko-KR" altLang="en-US" smtClean="0"/>
              <a:t>2017-02-14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57EE2C8-591E-45C3-A141-0D41D94525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93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한국산업인력공단은 개방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소통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협력을 통해 외국인근로자의 권익향상을 위해 노력하겠습니다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감사합니다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C63CAB-9056-4C9E-91DF-046EEFACA882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0903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BAE3-20D8-4050-9FFC-F4705A78DF43}" type="datetimeFigureOut">
              <a:rPr lang="ko-KR" altLang="en-US" smtClean="0"/>
              <a:t>2017-02-14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182D-FED6-49B9-A7E0-4D32EB20EC2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54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BAE3-20D8-4050-9FFC-F4705A78DF43}" type="datetimeFigureOut">
              <a:rPr lang="ko-KR" altLang="en-US" smtClean="0"/>
              <a:t>2017-02-14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182D-FED6-49B9-A7E0-4D32EB20EC2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102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BAE3-20D8-4050-9FFC-F4705A78DF43}" type="datetimeFigureOut">
              <a:rPr lang="ko-KR" altLang="en-US" smtClean="0"/>
              <a:t>2017-02-14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182D-FED6-49B9-A7E0-4D32EB20EC2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490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BAE3-20D8-4050-9FFC-F4705A78DF43}" type="datetimeFigureOut">
              <a:rPr lang="ko-KR" altLang="en-US" smtClean="0"/>
              <a:t>2017-02-14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182D-FED6-49B9-A7E0-4D32EB20EC2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2029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BAE3-20D8-4050-9FFC-F4705A78DF43}" type="datetimeFigureOut">
              <a:rPr lang="ko-KR" altLang="en-US" smtClean="0"/>
              <a:t>2017-02-14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182D-FED6-49B9-A7E0-4D32EB20EC2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236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BAE3-20D8-4050-9FFC-F4705A78DF43}" type="datetimeFigureOut">
              <a:rPr lang="ko-KR" altLang="en-US" smtClean="0"/>
              <a:t>2017-02-14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182D-FED6-49B9-A7E0-4D32EB20EC2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5614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BAE3-20D8-4050-9FFC-F4705A78DF43}" type="datetimeFigureOut">
              <a:rPr lang="ko-KR" altLang="en-US" smtClean="0"/>
              <a:t>2017-02-14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182D-FED6-49B9-A7E0-4D32EB20EC2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480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BAE3-20D8-4050-9FFC-F4705A78DF43}" type="datetimeFigureOut">
              <a:rPr lang="ko-KR" altLang="en-US" smtClean="0"/>
              <a:t>2017-02-14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182D-FED6-49B9-A7E0-4D32EB20EC2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875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BAE3-20D8-4050-9FFC-F4705A78DF43}" type="datetimeFigureOut">
              <a:rPr lang="ko-KR" altLang="en-US" smtClean="0"/>
              <a:t>2017-02-14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182D-FED6-49B9-A7E0-4D32EB20EC2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453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BAE3-20D8-4050-9FFC-F4705A78DF43}" type="datetimeFigureOut">
              <a:rPr lang="ko-KR" altLang="en-US" smtClean="0"/>
              <a:t>2017-02-14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182D-FED6-49B9-A7E0-4D32EB20EC2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178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BAE3-20D8-4050-9FFC-F4705A78DF43}" type="datetimeFigureOut">
              <a:rPr lang="ko-KR" altLang="en-US" smtClean="0"/>
              <a:t>2017-02-14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182D-FED6-49B9-A7E0-4D32EB20EC2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358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5BAE3-20D8-4050-9FFC-F4705A78DF43}" type="datetimeFigureOut">
              <a:rPr lang="ko-KR" altLang="en-US" smtClean="0"/>
              <a:t>2017-02-14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C182D-FED6-49B9-A7E0-4D32EB20EC2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503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1454"/>
            <a:ext cx="12192000" cy="702884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" t="20416" r="37193" b="25317"/>
          <a:stretch/>
        </p:blipFill>
        <p:spPr bwMode="auto">
          <a:xfrm>
            <a:off x="4592464" y="5457159"/>
            <a:ext cx="3446638" cy="70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1689100" y="1260129"/>
            <a:ext cx="9448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400" spc="-150" dirty="0" smtClean="0">
                <a:ln w="12700">
                  <a:noFill/>
                </a:ln>
                <a:solidFill>
                  <a:schemeClr val="accent2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Arial" pitchFamily="34" charset="0"/>
              </a:rPr>
              <a:t>휴면보험금 </a:t>
            </a:r>
            <a:r>
              <a:rPr lang="ko-KR" altLang="en-US" sz="5400" spc="-150" dirty="0" err="1" smtClean="0">
                <a:ln w="12700">
                  <a:noFill/>
                </a:ln>
                <a:solidFill>
                  <a:schemeClr val="accent2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Arial" pitchFamily="34" charset="0"/>
              </a:rPr>
              <a:t>모바일</a:t>
            </a:r>
            <a:r>
              <a:rPr lang="ko-KR" altLang="en-US" sz="5400" spc="-150" dirty="0" smtClean="0">
                <a:ln w="12700">
                  <a:noFill/>
                </a:ln>
                <a:solidFill>
                  <a:schemeClr val="accent2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Arial" pitchFamily="34" charset="0"/>
              </a:rPr>
              <a:t> 접수시스템</a:t>
            </a:r>
            <a:endParaRPr lang="en-US" altLang="ko-KR" sz="5400" spc="-150" dirty="0" smtClean="0">
              <a:ln w="12700">
                <a:noFill/>
              </a:ln>
              <a:solidFill>
                <a:schemeClr val="accent2"/>
              </a:solidFill>
              <a:latin typeface="HY울릉도M" panose="02030600000101010101" pitchFamily="18" charset="-127"/>
              <a:ea typeface="HY울릉도M" panose="02030600000101010101" pitchFamily="18" charset="-127"/>
              <a:cs typeface="Arial" pitchFamily="34" charset="0"/>
            </a:endParaRPr>
          </a:p>
          <a:p>
            <a:pPr algn="ctr"/>
            <a:r>
              <a:rPr lang="ko-KR" altLang="en-US" sz="5400" spc="-150" dirty="0" smtClean="0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Arial" pitchFamily="34" charset="0"/>
              </a:rPr>
              <a:t>매뉴얼</a:t>
            </a:r>
            <a:r>
              <a:rPr lang="en-US" altLang="ko-KR" sz="3600" spc="-150" dirty="0" smtClean="0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Arial" pitchFamily="34" charset="0"/>
              </a:rPr>
              <a:t>(</a:t>
            </a:r>
            <a:r>
              <a:rPr lang="ko-KR" altLang="en-US" sz="3600" spc="-150" dirty="0" smtClean="0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Arial" pitchFamily="34" charset="0"/>
              </a:rPr>
              <a:t>외부고객용</a:t>
            </a:r>
            <a:r>
              <a:rPr lang="en-US" altLang="ko-KR" sz="3600" spc="-150" dirty="0" smtClean="0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Arial" pitchFamily="34" charset="0"/>
              </a:rPr>
              <a:t>)</a:t>
            </a:r>
            <a:endParaRPr lang="ko-KR" altLang="en-US" sz="3600" spc="-150" dirty="0">
              <a:solidFill>
                <a:schemeClr val="accent5">
                  <a:lumMod val="7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11454" y="188686"/>
            <a:ext cx="1259632" cy="636973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4917701" y="6208871"/>
            <a:ext cx="3166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 smtClean="0">
                <a:solidFill>
                  <a:schemeClr val="accent5">
                    <a:lumMod val="50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Arial" pitchFamily="34" charset="0"/>
              </a:rPr>
              <a:t>외국인력국</a:t>
            </a:r>
            <a:r>
              <a:rPr lang="ko-KR" altLang="en-US" dirty="0" smtClean="0">
                <a:solidFill>
                  <a:schemeClr val="accent5">
                    <a:lumMod val="50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Arial" pitchFamily="34" charset="0"/>
              </a:rPr>
              <a:t> </a:t>
            </a:r>
            <a:r>
              <a:rPr lang="ko-KR" altLang="en-US" dirty="0" err="1" smtClean="0">
                <a:solidFill>
                  <a:schemeClr val="accent5">
                    <a:lumMod val="50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Arial" pitchFamily="34" charset="0"/>
              </a:rPr>
              <a:t>외국인력총괄팀</a:t>
            </a:r>
            <a:endParaRPr lang="ko-KR" altLang="en-US" dirty="0">
              <a:solidFill>
                <a:schemeClr val="accent5">
                  <a:lumMod val="50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  <a:cs typeface="Arial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964870" y="3071971"/>
            <a:ext cx="2635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spc="-150" dirty="0" smtClean="0">
                <a:solidFill>
                  <a:schemeClr val="accent5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Arial" pitchFamily="34" charset="0"/>
              </a:rPr>
              <a:t>di.hrdkorea.or.kr</a:t>
            </a:r>
            <a:endParaRPr lang="ko-KR" altLang="en-US" sz="2400" b="1" spc="-150" dirty="0">
              <a:solidFill>
                <a:schemeClr val="accent5">
                  <a:lumMod val="7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  <a:cs typeface="Arial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219199" y="4285728"/>
            <a:ext cx="26351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000" b="1" spc="-150" dirty="0" smtClean="0">
                <a:solidFill>
                  <a:schemeClr val="accent5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Arial" pitchFamily="34" charset="0"/>
              </a:rPr>
              <a:t>2017. 2.</a:t>
            </a:r>
            <a:endParaRPr lang="ko-KR" altLang="en-US" sz="2000" b="1" spc="-150" dirty="0">
              <a:solidFill>
                <a:schemeClr val="accent5">
                  <a:lumMod val="7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  <a:cs typeface="Arial" pitchFamily="34" charset="0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9695544" y="3483429"/>
            <a:ext cx="1509486" cy="2788784"/>
            <a:chOff x="1524000" y="1412875"/>
            <a:chExt cx="2479675" cy="4859338"/>
          </a:xfrm>
        </p:grpSpPr>
        <p:grpSp>
          <p:nvGrpSpPr>
            <p:cNvPr id="14" name="Phone"/>
            <p:cNvGrpSpPr>
              <a:grpSpLocks noChangeAspect="1"/>
            </p:cNvGrpSpPr>
            <p:nvPr/>
          </p:nvGrpSpPr>
          <p:grpSpPr bwMode="auto">
            <a:xfrm>
              <a:off x="1524000" y="1412875"/>
              <a:ext cx="2479675" cy="4859338"/>
              <a:chOff x="595686" y="1262396"/>
              <a:chExt cx="2479208" cy="4859248"/>
            </a:xfrm>
          </p:grpSpPr>
          <p:sp>
            <p:nvSpPr>
              <p:cNvPr id="16" name="Case"/>
              <p:cNvSpPr>
                <a:spLocks/>
              </p:cNvSpPr>
              <p:nvPr/>
            </p:nvSpPr>
            <p:spPr bwMode="auto">
              <a:xfrm>
                <a:off x="595686" y="1262396"/>
                <a:ext cx="2479208" cy="4859248"/>
              </a:xfrm>
              <a:custGeom>
                <a:avLst/>
                <a:gdLst>
                  <a:gd name="T0" fmla="*/ 150866415 w 4052"/>
                  <a:gd name="T1" fmla="*/ 0 h 7922"/>
                  <a:gd name="T2" fmla="*/ 1366031983 w 4052"/>
                  <a:gd name="T3" fmla="*/ 0 h 7922"/>
                  <a:gd name="T4" fmla="*/ 1516898398 w 4052"/>
                  <a:gd name="T5" fmla="*/ 151626080 h 7922"/>
                  <a:gd name="T6" fmla="*/ 1516898398 w 4052"/>
                  <a:gd name="T7" fmla="*/ 2147483647 h 7922"/>
                  <a:gd name="T8" fmla="*/ 1366031983 w 4052"/>
                  <a:gd name="T9" fmla="*/ 2147483647 h 7922"/>
                  <a:gd name="T10" fmla="*/ 150866415 w 4052"/>
                  <a:gd name="T11" fmla="*/ 2147483647 h 7922"/>
                  <a:gd name="T12" fmla="*/ 0 w 4052"/>
                  <a:gd name="T13" fmla="*/ 2147483647 h 7922"/>
                  <a:gd name="T14" fmla="*/ 0 w 4052"/>
                  <a:gd name="T15" fmla="*/ 151626080 h 7922"/>
                  <a:gd name="T16" fmla="*/ 150866415 w 4052"/>
                  <a:gd name="T17" fmla="*/ 0 h 79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52" h="7922">
                    <a:moveTo>
                      <a:pt x="403" y="0"/>
                    </a:moveTo>
                    <a:lnTo>
                      <a:pt x="3649" y="0"/>
                    </a:lnTo>
                    <a:cubicBezTo>
                      <a:pt x="3872" y="0"/>
                      <a:pt x="4052" y="179"/>
                      <a:pt x="4052" y="403"/>
                    </a:cubicBezTo>
                    <a:lnTo>
                      <a:pt x="4052" y="7519"/>
                    </a:lnTo>
                    <a:cubicBezTo>
                      <a:pt x="4052" y="7742"/>
                      <a:pt x="3872" y="7922"/>
                      <a:pt x="3649" y="7922"/>
                    </a:cubicBezTo>
                    <a:lnTo>
                      <a:pt x="403" y="7922"/>
                    </a:lnTo>
                    <a:cubicBezTo>
                      <a:pt x="180" y="7922"/>
                      <a:pt x="0" y="7742"/>
                      <a:pt x="0" y="7519"/>
                    </a:cubicBezTo>
                    <a:lnTo>
                      <a:pt x="0" y="403"/>
                    </a:lnTo>
                    <a:cubicBezTo>
                      <a:pt x="0" y="179"/>
                      <a:pt x="180" y="0"/>
                      <a:pt x="40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cap="sq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b="1" dirty="0">
                  <a:latin typeface="돋움" panose="020B0600000101010101" pitchFamily="50" charset="-127"/>
                  <a:ea typeface="돋움" panose="020B0600000101010101" pitchFamily="50" charset="-127"/>
                </a:endParaRPr>
              </a:p>
            </p:txBody>
          </p:sp>
          <p:sp>
            <p:nvSpPr>
              <p:cNvPr id="17" name="Button"/>
              <p:cNvSpPr>
                <a:spLocks/>
              </p:cNvSpPr>
              <p:nvPr/>
            </p:nvSpPr>
            <p:spPr bwMode="auto">
              <a:xfrm>
                <a:off x="1590813" y="5845832"/>
                <a:ext cx="488955" cy="161837"/>
              </a:xfrm>
              <a:custGeom>
                <a:avLst/>
                <a:gdLst>
                  <a:gd name="T0" fmla="*/ 49429296 w 796"/>
                  <a:gd name="T1" fmla="*/ 0 h 262"/>
                  <a:gd name="T2" fmla="*/ 250918684 w 796"/>
                  <a:gd name="T3" fmla="*/ 0 h 262"/>
                  <a:gd name="T4" fmla="*/ 300347980 w 796"/>
                  <a:gd name="T5" fmla="*/ 49983543 h 262"/>
                  <a:gd name="T6" fmla="*/ 250918684 w 796"/>
                  <a:gd name="T7" fmla="*/ 99966468 h 262"/>
                  <a:gd name="T8" fmla="*/ 49429296 w 796"/>
                  <a:gd name="T9" fmla="*/ 99966468 h 262"/>
                  <a:gd name="T10" fmla="*/ 0 w 796"/>
                  <a:gd name="T11" fmla="*/ 49983543 h 262"/>
                  <a:gd name="T12" fmla="*/ 49429296 w 796"/>
                  <a:gd name="T13" fmla="*/ 0 h 2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6" h="262">
                    <a:moveTo>
                      <a:pt x="131" y="0"/>
                    </a:moveTo>
                    <a:lnTo>
                      <a:pt x="665" y="0"/>
                    </a:lnTo>
                    <a:cubicBezTo>
                      <a:pt x="738" y="0"/>
                      <a:pt x="796" y="59"/>
                      <a:pt x="796" y="131"/>
                    </a:cubicBezTo>
                    <a:cubicBezTo>
                      <a:pt x="796" y="204"/>
                      <a:pt x="738" y="262"/>
                      <a:pt x="665" y="262"/>
                    </a:cubicBezTo>
                    <a:lnTo>
                      <a:pt x="131" y="262"/>
                    </a:lnTo>
                    <a:cubicBezTo>
                      <a:pt x="58" y="262"/>
                      <a:pt x="0" y="204"/>
                      <a:pt x="0" y="131"/>
                    </a:cubicBezTo>
                    <a:cubicBezTo>
                      <a:pt x="0" y="59"/>
                      <a:pt x="58" y="0"/>
                      <a:pt x="131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cap="sq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b="1" dirty="0">
                  <a:latin typeface="돋움" panose="020B0600000101010101" pitchFamily="50" charset="-127"/>
                  <a:ea typeface="돋움" panose="020B0600000101010101" pitchFamily="50" charset="-127"/>
                </a:endParaRPr>
              </a:p>
            </p:txBody>
          </p:sp>
          <p:sp>
            <p:nvSpPr>
              <p:cNvPr id="18" name="Camera"/>
              <p:cNvSpPr>
                <a:spLocks noChangeArrowheads="1"/>
              </p:cNvSpPr>
              <p:nvPr/>
            </p:nvSpPr>
            <p:spPr bwMode="auto">
              <a:xfrm>
                <a:off x="2661693" y="1386356"/>
                <a:ext cx="123960" cy="123960"/>
              </a:xfrm>
              <a:prstGeom prst="ellipse">
                <a:avLst/>
              </a:pr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latinLnBrk="0"/>
                <a:endParaRPr lang="en-US" altLang="ko-KR" sz="900" b="1" dirty="0">
                  <a:latin typeface="돋움" panose="020B0600000101010101" pitchFamily="50" charset="-127"/>
                  <a:ea typeface="돋움" panose="020B0600000101010101" pitchFamily="50" charset="-127"/>
                  <a:cs typeface="Segoe UI" pitchFamily="34" charset="0"/>
                </a:endParaRPr>
              </a:p>
            </p:txBody>
          </p:sp>
          <p:sp>
            <p:nvSpPr>
              <p:cNvPr id="19" name="Speaker"/>
              <p:cNvSpPr>
                <a:spLocks/>
              </p:cNvSpPr>
              <p:nvPr/>
            </p:nvSpPr>
            <p:spPr bwMode="auto">
              <a:xfrm>
                <a:off x="1570152" y="1448337"/>
                <a:ext cx="530275" cy="61980"/>
              </a:xfrm>
              <a:custGeom>
                <a:avLst/>
                <a:gdLst>
                  <a:gd name="T0" fmla="*/ 18746997 w 866"/>
                  <a:gd name="T1" fmla="*/ 0 h 101"/>
                  <a:gd name="T2" fmla="*/ 305954591 w 866"/>
                  <a:gd name="T3" fmla="*/ 0 h 101"/>
                  <a:gd name="T4" fmla="*/ 324701588 w 866"/>
                  <a:gd name="T5" fmla="*/ 18829033 h 101"/>
                  <a:gd name="T6" fmla="*/ 305954591 w 866"/>
                  <a:gd name="T7" fmla="*/ 38034855 h 101"/>
                  <a:gd name="T8" fmla="*/ 18746997 w 866"/>
                  <a:gd name="T9" fmla="*/ 38034855 h 101"/>
                  <a:gd name="T10" fmla="*/ 0 w 866"/>
                  <a:gd name="T11" fmla="*/ 18829033 h 101"/>
                  <a:gd name="T12" fmla="*/ 18746997 w 866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101">
                    <a:moveTo>
                      <a:pt x="50" y="0"/>
                    </a:moveTo>
                    <a:lnTo>
                      <a:pt x="816" y="0"/>
                    </a:lnTo>
                    <a:cubicBezTo>
                      <a:pt x="844" y="0"/>
                      <a:pt x="866" y="22"/>
                      <a:pt x="866" y="50"/>
                    </a:cubicBezTo>
                    <a:cubicBezTo>
                      <a:pt x="866" y="78"/>
                      <a:pt x="844" y="101"/>
                      <a:pt x="816" y="101"/>
                    </a:cubicBezTo>
                    <a:lnTo>
                      <a:pt x="50" y="101"/>
                    </a:lnTo>
                    <a:cubicBezTo>
                      <a:pt x="22" y="101"/>
                      <a:pt x="0" y="78"/>
                      <a:pt x="0" y="50"/>
                    </a:cubicBezTo>
                    <a:cubicBezTo>
                      <a:pt x="0" y="22"/>
                      <a:pt x="22" y="0"/>
                      <a:pt x="50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cap="sq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b="1" dirty="0">
                  <a:latin typeface="돋움" panose="020B0600000101010101" pitchFamily="50" charset="-127"/>
                  <a:ea typeface="돋움" panose="020B0600000101010101" pitchFamily="50" charset="-127"/>
                </a:endParaRPr>
              </a:p>
            </p:txBody>
          </p:sp>
          <p:sp>
            <p:nvSpPr>
              <p:cNvPr id="20" name="Display"/>
              <p:cNvSpPr/>
              <p:nvPr/>
            </p:nvSpPr>
            <p:spPr>
              <a:xfrm>
                <a:off x="692505" y="1676726"/>
                <a:ext cx="2285569" cy="4063925"/>
              </a:xfrm>
              <a:prstGeom prst="rect">
                <a:avLst/>
              </a:prstGeom>
              <a:solidFill>
                <a:srgbClr val="EEEEEE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900" b="1" dirty="0" smtClean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12109" y="1822359"/>
              <a:ext cx="2294728" cy="4143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985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Phone"/>
          <p:cNvGrpSpPr>
            <a:grpSpLocks noChangeAspect="1"/>
          </p:cNvGrpSpPr>
          <p:nvPr/>
        </p:nvGrpSpPr>
        <p:grpSpPr bwMode="auto">
          <a:xfrm>
            <a:off x="7490019" y="1412875"/>
            <a:ext cx="2479675" cy="4859338"/>
            <a:chOff x="595686" y="1262396"/>
            <a:chExt cx="2479208" cy="4859248"/>
          </a:xfrm>
        </p:grpSpPr>
        <p:sp>
          <p:nvSpPr>
            <p:cNvPr id="17" name="Case"/>
            <p:cNvSpPr>
              <a:spLocks/>
            </p:cNvSpPr>
            <p:nvPr/>
          </p:nvSpPr>
          <p:spPr bwMode="auto">
            <a:xfrm>
              <a:off x="595686" y="1262396"/>
              <a:ext cx="2479208" cy="4859248"/>
            </a:xfrm>
            <a:custGeom>
              <a:avLst/>
              <a:gdLst>
                <a:gd name="T0" fmla="*/ 150866415 w 4052"/>
                <a:gd name="T1" fmla="*/ 0 h 7922"/>
                <a:gd name="T2" fmla="*/ 1366031983 w 4052"/>
                <a:gd name="T3" fmla="*/ 0 h 7922"/>
                <a:gd name="T4" fmla="*/ 1516898398 w 4052"/>
                <a:gd name="T5" fmla="*/ 151626080 h 7922"/>
                <a:gd name="T6" fmla="*/ 1516898398 w 4052"/>
                <a:gd name="T7" fmla="*/ 2147483647 h 7922"/>
                <a:gd name="T8" fmla="*/ 1366031983 w 4052"/>
                <a:gd name="T9" fmla="*/ 2147483647 h 7922"/>
                <a:gd name="T10" fmla="*/ 150866415 w 4052"/>
                <a:gd name="T11" fmla="*/ 2147483647 h 7922"/>
                <a:gd name="T12" fmla="*/ 0 w 4052"/>
                <a:gd name="T13" fmla="*/ 2147483647 h 7922"/>
                <a:gd name="T14" fmla="*/ 0 w 4052"/>
                <a:gd name="T15" fmla="*/ 151626080 h 7922"/>
                <a:gd name="T16" fmla="*/ 150866415 w 4052"/>
                <a:gd name="T17" fmla="*/ 0 h 79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52" h="7922">
                  <a:moveTo>
                    <a:pt x="403" y="0"/>
                  </a:moveTo>
                  <a:lnTo>
                    <a:pt x="3649" y="0"/>
                  </a:lnTo>
                  <a:cubicBezTo>
                    <a:pt x="3872" y="0"/>
                    <a:pt x="4052" y="179"/>
                    <a:pt x="4052" y="403"/>
                  </a:cubicBezTo>
                  <a:lnTo>
                    <a:pt x="4052" y="7519"/>
                  </a:lnTo>
                  <a:cubicBezTo>
                    <a:pt x="4052" y="7742"/>
                    <a:pt x="3872" y="7922"/>
                    <a:pt x="3649" y="7922"/>
                  </a:cubicBezTo>
                  <a:lnTo>
                    <a:pt x="403" y="7922"/>
                  </a:lnTo>
                  <a:cubicBezTo>
                    <a:pt x="180" y="7922"/>
                    <a:pt x="0" y="7742"/>
                    <a:pt x="0" y="7519"/>
                  </a:cubicBezTo>
                  <a:lnTo>
                    <a:pt x="0" y="403"/>
                  </a:lnTo>
                  <a:cubicBezTo>
                    <a:pt x="0" y="179"/>
                    <a:pt x="180" y="0"/>
                    <a:pt x="4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b="1" dirty="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18" name="Button"/>
            <p:cNvSpPr>
              <a:spLocks/>
            </p:cNvSpPr>
            <p:nvPr/>
          </p:nvSpPr>
          <p:spPr bwMode="auto">
            <a:xfrm>
              <a:off x="1590813" y="5845832"/>
              <a:ext cx="488955" cy="161837"/>
            </a:xfrm>
            <a:custGeom>
              <a:avLst/>
              <a:gdLst>
                <a:gd name="T0" fmla="*/ 49429296 w 796"/>
                <a:gd name="T1" fmla="*/ 0 h 262"/>
                <a:gd name="T2" fmla="*/ 250918684 w 796"/>
                <a:gd name="T3" fmla="*/ 0 h 262"/>
                <a:gd name="T4" fmla="*/ 300347980 w 796"/>
                <a:gd name="T5" fmla="*/ 49983543 h 262"/>
                <a:gd name="T6" fmla="*/ 250918684 w 796"/>
                <a:gd name="T7" fmla="*/ 99966468 h 262"/>
                <a:gd name="T8" fmla="*/ 49429296 w 796"/>
                <a:gd name="T9" fmla="*/ 99966468 h 262"/>
                <a:gd name="T10" fmla="*/ 0 w 796"/>
                <a:gd name="T11" fmla="*/ 49983543 h 262"/>
                <a:gd name="T12" fmla="*/ 49429296 w 796"/>
                <a:gd name="T13" fmla="*/ 0 h 2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6" h="262">
                  <a:moveTo>
                    <a:pt x="131" y="0"/>
                  </a:moveTo>
                  <a:lnTo>
                    <a:pt x="665" y="0"/>
                  </a:lnTo>
                  <a:cubicBezTo>
                    <a:pt x="738" y="0"/>
                    <a:pt x="796" y="59"/>
                    <a:pt x="796" y="131"/>
                  </a:cubicBezTo>
                  <a:cubicBezTo>
                    <a:pt x="796" y="204"/>
                    <a:pt x="738" y="262"/>
                    <a:pt x="665" y="262"/>
                  </a:cubicBezTo>
                  <a:lnTo>
                    <a:pt x="131" y="262"/>
                  </a:lnTo>
                  <a:cubicBezTo>
                    <a:pt x="58" y="262"/>
                    <a:pt x="0" y="204"/>
                    <a:pt x="0" y="131"/>
                  </a:cubicBezTo>
                  <a:cubicBezTo>
                    <a:pt x="0" y="59"/>
                    <a:pt x="58" y="0"/>
                    <a:pt x="13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b="1" dirty="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19" name="Camera"/>
            <p:cNvSpPr>
              <a:spLocks noChangeArrowheads="1"/>
            </p:cNvSpPr>
            <p:nvPr/>
          </p:nvSpPr>
          <p:spPr bwMode="auto">
            <a:xfrm>
              <a:off x="2661693" y="1386356"/>
              <a:ext cx="123960" cy="123960"/>
            </a:xfrm>
            <a:prstGeom prst="ellipse">
              <a:avLst/>
            </a:pr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atinLnBrk="0"/>
              <a:endParaRPr lang="en-US" altLang="ko-KR" sz="900" b="1" dirty="0">
                <a:latin typeface="돋움" panose="020B0600000101010101" pitchFamily="50" charset="-127"/>
                <a:ea typeface="돋움" panose="020B0600000101010101" pitchFamily="50" charset="-127"/>
                <a:cs typeface="Segoe UI" pitchFamily="34" charset="0"/>
              </a:endParaRPr>
            </a:p>
          </p:txBody>
        </p:sp>
        <p:sp>
          <p:nvSpPr>
            <p:cNvPr id="20" name="Speaker"/>
            <p:cNvSpPr>
              <a:spLocks/>
            </p:cNvSpPr>
            <p:nvPr/>
          </p:nvSpPr>
          <p:spPr bwMode="auto">
            <a:xfrm>
              <a:off x="1570152" y="1448337"/>
              <a:ext cx="530275" cy="61980"/>
            </a:xfrm>
            <a:custGeom>
              <a:avLst/>
              <a:gdLst>
                <a:gd name="T0" fmla="*/ 18746997 w 866"/>
                <a:gd name="T1" fmla="*/ 0 h 101"/>
                <a:gd name="T2" fmla="*/ 305954591 w 866"/>
                <a:gd name="T3" fmla="*/ 0 h 101"/>
                <a:gd name="T4" fmla="*/ 324701588 w 866"/>
                <a:gd name="T5" fmla="*/ 18829033 h 101"/>
                <a:gd name="T6" fmla="*/ 305954591 w 866"/>
                <a:gd name="T7" fmla="*/ 38034855 h 101"/>
                <a:gd name="T8" fmla="*/ 18746997 w 866"/>
                <a:gd name="T9" fmla="*/ 38034855 h 101"/>
                <a:gd name="T10" fmla="*/ 0 w 866"/>
                <a:gd name="T11" fmla="*/ 18829033 h 101"/>
                <a:gd name="T12" fmla="*/ 18746997 w 866"/>
                <a:gd name="T13" fmla="*/ 0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6" h="101">
                  <a:moveTo>
                    <a:pt x="50" y="0"/>
                  </a:moveTo>
                  <a:lnTo>
                    <a:pt x="816" y="0"/>
                  </a:lnTo>
                  <a:cubicBezTo>
                    <a:pt x="844" y="0"/>
                    <a:pt x="866" y="22"/>
                    <a:pt x="866" y="50"/>
                  </a:cubicBezTo>
                  <a:cubicBezTo>
                    <a:pt x="866" y="78"/>
                    <a:pt x="844" y="101"/>
                    <a:pt x="816" y="101"/>
                  </a:cubicBezTo>
                  <a:lnTo>
                    <a:pt x="50" y="101"/>
                  </a:lnTo>
                  <a:cubicBezTo>
                    <a:pt x="22" y="101"/>
                    <a:pt x="0" y="78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b="1" dirty="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21" name="Display"/>
            <p:cNvSpPr/>
            <p:nvPr/>
          </p:nvSpPr>
          <p:spPr>
            <a:xfrm>
              <a:off x="692505" y="1676726"/>
              <a:ext cx="2285569" cy="4063925"/>
            </a:xfrm>
            <a:prstGeom prst="rect">
              <a:avLst/>
            </a:prstGeom>
            <a:solidFill>
              <a:srgbClr val="EEEEEE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9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Segoe UI" panose="020B0502040204020203" pitchFamily="34" charset="0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524000" y="1412875"/>
            <a:ext cx="2479675" cy="4859338"/>
            <a:chOff x="1524000" y="1412875"/>
            <a:chExt cx="2479675" cy="4859338"/>
          </a:xfrm>
        </p:grpSpPr>
        <p:grpSp>
          <p:nvGrpSpPr>
            <p:cNvPr id="10" name="Phone"/>
            <p:cNvGrpSpPr>
              <a:grpSpLocks noChangeAspect="1"/>
            </p:cNvGrpSpPr>
            <p:nvPr/>
          </p:nvGrpSpPr>
          <p:grpSpPr bwMode="auto">
            <a:xfrm>
              <a:off x="1524000" y="1412875"/>
              <a:ext cx="2479675" cy="4859338"/>
              <a:chOff x="595686" y="1262396"/>
              <a:chExt cx="2479208" cy="4859248"/>
            </a:xfrm>
          </p:grpSpPr>
          <p:sp>
            <p:nvSpPr>
              <p:cNvPr id="11" name="Case"/>
              <p:cNvSpPr>
                <a:spLocks/>
              </p:cNvSpPr>
              <p:nvPr/>
            </p:nvSpPr>
            <p:spPr bwMode="auto">
              <a:xfrm>
                <a:off x="595686" y="1262396"/>
                <a:ext cx="2479208" cy="4859248"/>
              </a:xfrm>
              <a:custGeom>
                <a:avLst/>
                <a:gdLst>
                  <a:gd name="T0" fmla="*/ 150866415 w 4052"/>
                  <a:gd name="T1" fmla="*/ 0 h 7922"/>
                  <a:gd name="T2" fmla="*/ 1366031983 w 4052"/>
                  <a:gd name="T3" fmla="*/ 0 h 7922"/>
                  <a:gd name="T4" fmla="*/ 1516898398 w 4052"/>
                  <a:gd name="T5" fmla="*/ 151626080 h 7922"/>
                  <a:gd name="T6" fmla="*/ 1516898398 w 4052"/>
                  <a:gd name="T7" fmla="*/ 2147483647 h 7922"/>
                  <a:gd name="T8" fmla="*/ 1366031983 w 4052"/>
                  <a:gd name="T9" fmla="*/ 2147483647 h 7922"/>
                  <a:gd name="T10" fmla="*/ 150866415 w 4052"/>
                  <a:gd name="T11" fmla="*/ 2147483647 h 7922"/>
                  <a:gd name="T12" fmla="*/ 0 w 4052"/>
                  <a:gd name="T13" fmla="*/ 2147483647 h 7922"/>
                  <a:gd name="T14" fmla="*/ 0 w 4052"/>
                  <a:gd name="T15" fmla="*/ 151626080 h 7922"/>
                  <a:gd name="T16" fmla="*/ 150866415 w 4052"/>
                  <a:gd name="T17" fmla="*/ 0 h 79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52" h="7922">
                    <a:moveTo>
                      <a:pt x="403" y="0"/>
                    </a:moveTo>
                    <a:lnTo>
                      <a:pt x="3649" y="0"/>
                    </a:lnTo>
                    <a:cubicBezTo>
                      <a:pt x="3872" y="0"/>
                      <a:pt x="4052" y="179"/>
                      <a:pt x="4052" y="403"/>
                    </a:cubicBezTo>
                    <a:lnTo>
                      <a:pt x="4052" y="7519"/>
                    </a:lnTo>
                    <a:cubicBezTo>
                      <a:pt x="4052" y="7742"/>
                      <a:pt x="3872" y="7922"/>
                      <a:pt x="3649" y="7922"/>
                    </a:cubicBezTo>
                    <a:lnTo>
                      <a:pt x="403" y="7922"/>
                    </a:lnTo>
                    <a:cubicBezTo>
                      <a:pt x="180" y="7922"/>
                      <a:pt x="0" y="7742"/>
                      <a:pt x="0" y="7519"/>
                    </a:cubicBezTo>
                    <a:lnTo>
                      <a:pt x="0" y="403"/>
                    </a:lnTo>
                    <a:cubicBezTo>
                      <a:pt x="0" y="179"/>
                      <a:pt x="180" y="0"/>
                      <a:pt x="40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cap="sq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b="1" dirty="0">
                  <a:latin typeface="돋움" panose="020B0600000101010101" pitchFamily="50" charset="-127"/>
                  <a:ea typeface="돋움" panose="020B0600000101010101" pitchFamily="50" charset="-127"/>
                </a:endParaRPr>
              </a:p>
            </p:txBody>
          </p:sp>
          <p:sp>
            <p:nvSpPr>
              <p:cNvPr id="12" name="Button"/>
              <p:cNvSpPr>
                <a:spLocks/>
              </p:cNvSpPr>
              <p:nvPr/>
            </p:nvSpPr>
            <p:spPr bwMode="auto">
              <a:xfrm>
                <a:off x="1590813" y="5845832"/>
                <a:ext cx="488955" cy="161837"/>
              </a:xfrm>
              <a:custGeom>
                <a:avLst/>
                <a:gdLst>
                  <a:gd name="T0" fmla="*/ 49429296 w 796"/>
                  <a:gd name="T1" fmla="*/ 0 h 262"/>
                  <a:gd name="T2" fmla="*/ 250918684 w 796"/>
                  <a:gd name="T3" fmla="*/ 0 h 262"/>
                  <a:gd name="T4" fmla="*/ 300347980 w 796"/>
                  <a:gd name="T5" fmla="*/ 49983543 h 262"/>
                  <a:gd name="T6" fmla="*/ 250918684 w 796"/>
                  <a:gd name="T7" fmla="*/ 99966468 h 262"/>
                  <a:gd name="T8" fmla="*/ 49429296 w 796"/>
                  <a:gd name="T9" fmla="*/ 99966468 h 262"/>
                  <a:gd name="T10" fmla="*/ 0 w 796"/>
                  <a:gd name="T11" fmla="*/ 49983543 h 262"/>
                  <a:gd name="T12" fmla="*/ 49429296 w 796"/>
                  <a:gd name="T13" fmla="*/ 0 h 2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6" h="262">
                    <a:moveTo>
                      <a:pt x="131" y="0"/>
                    </a:moveTo>
                    <a:lnTo>
                      <a:pt x="665" y="0"/>
                    </a:lnTo>
                    <a:cubicBezTo>
                      <a:pt x="738" y="0"/>
                      <a:pt x="796" y="59"/>
                      <a:pt x="796" y="131"/>
                    </a:cubicBezTo>
                    <a:cubicBezTo>
                      <a:pt x="796" y="204"/>
                      <a:pt x="738" y="262"/>
                      <a:pt x="665" y="262"/>
                    </a:cubicBezTo>
                    <a:lnTo>
                      <a:pt x="131" y="262"/>
                    </a:lnTo>
                    <a:cubicBezTo>
                      <a:pt x="58" y="262"/>
                      <a:pt x="0" y="204"/>
                      <a:pt x="0" y="131"/>
                    </a:cubicBezTo>
                    <a:cubicBezTo>
                      <a:pt x="0" y="59"/>
                      <a:pt x="58" y="0"/>
                      <a:pt x="131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cap="sq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b="1" dirty="0">
                  <a:latin typeface="돋움" panose="020B0600000101010101" pitchFamily="50" charset="-127"/>
                  <a:ea typeface="돋움" panose="020B0600000101010101" pitchFamily="50" charset="-127"/>
                </a:endParaRPr>
              </a:p>
            </p:txBody>
          </p:sp>
          <p:sp>
            <p:nvSpPr>
              <p:cNvPr id="13" name="Camera"/>
              <p:cNvSpPr>
                <a:spLocks noChangeArrowheads="1"/>
              </p:cNvSpPr>
              <p:nvPr/>
            </p:nvSpPr>
            <p:spPr bwMode="auto">
              <a:xfrm>
                <a:off x="2661693" y="1386356"/>
                <a:ext cx="123960" cy="123960"/>
              </a:xfrm>
              <a:prstGeom prst="ellipse">
                <a:avLst/>
              </a:pr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latinLnBrk="0"/>
                <a:endParaRPr lang="en-US" altLang="ko-KR" sz="900" b="1" dirty="0">
                  <a:latin typeface="돋움" panose="020B0600000101010101" pitchFamily="50" charset="-127"/>
                  <a:ea typeface="돋움" panose="020B0600000101010101" pitchFamily="50" charset="-127"/>
                  <a:cs typeface="Segoe UI" pitchFamily="34" charset="0"/>
                </a:endParaRPr>
              </a:p>
            </p:txBody>
          </p:sp>
          <p:sp>
            <p:nvSpPr>
              <p:cNvPr id="14" name="Speaker"/>
              <p:cNvSpPr>
                <a:spLocks/>
              </p:cNvSpPr>
              <p:nvPr/>
            </p:nvSpPr>
            <p:spPr bwMode="auto">
              <a:xfrm>
                <a:off x="1570152" y="1448337"/>
                <a:ext cx="530275" cy="61980"/>
              </a:xfrm>
              <a:custGeom>
                <a:avLst/>
                <a:gdLst>
                  <a:gd name="T0" fmla="*/ 18746997 w 866"/>
                  <a:gd name="T1" fmla="*/ 0 h 101"/>
                  <a:gd name="T2" fmla="*/ 305954591 w 866"/>
                  <a:gd name="T3" fmla="*/ 0 h 101"/>
                  <a:gd name="T4" fmla="*/ 324701588 w 866"/>
                  <a:gd name="T5" fmla="*/ 18829033 h 101"/>
                  <a:gd name="T6" fmla="*/ 305954591 w 866"/>
                  <a:gd name="T7" fmla="*/ 38034855 h 101"/>
                  <a:gd name="T8" fmla="*/ 18746997 w 866"/>
                  <a:gd name="T9" fmla="*/ 38034855 h 101"/>
                  <a:gd name="T10" fmla="*/ 0 w 866"/>
                  <a:gd name="T11" fmla="*/ 18829033 h 101"/>
                  <a:gd name="T12" fmla="*/ 18746997 w 866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101">
                    <a:moveTo>
                      <a:pt x="50" y="0"/>
                    </a:moveTo>
                    <a:lnTo>
                      <a:pt x="816" y="0"/>
                    </a:lnTo>
                    <a:cubicBezTo>
                      <a:pt x="844" y="0"/>
                      <a:pt x="866" y="22"/>
                      <a:pt x="866" y="50"/>
                    </a:cubicBezTo>
                    <a:cubicBezTo>
                      <a:pt x="866" y="78"/>
                      <a:pt x="844" y="101"/>
                      <a:pt x="816" y="101"/>
                    </a:cubicBezTo>
                    <a:lnTo>
                      <a:pt x="50" y="101"/>
                    </a:lnTo>
                    <a:cubicBezTo>
                      <a:pt x="22" y="101"/>
                      <a:pt x="0" y="78"/>
                      <a:pt x="0" y="50"/>
                    </a:cubicBezTo>
                    <a:cubicBezTo>
                      <a:pt x="0" y="22"/>
                      <a:pt x="22" y="0"/>
                      <a:pt x="50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cap="sq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b="1" dirty="0">
                  <a:latin typeface="돋움" panose="020B0600000101010101" pitchFamily="50" charset="-127"/>
                  <a:ea typeface="돋움" panose="020B0600000101010101" pitchFamily="50" charset="-127"/>
                </a:endParaRPr>
              </a:p>
            </p:txBody>
          </p:sp>
          <p:sp>
            <p:nvSpPr>
              <p:cNvPr id="15" name="Display"/>
              <p:cNvSpPr/>
              <p:nvPr/>
            </p:nvSpPr>
            <p:spPr>
              <a:xfrm>
                <a:off x="692505" y="1676726"/>
                <a:ext cx="2285569" cy="4063925"/>
              </a:xfrm>
              <a:prstGeom prst="rect">
                <a:avLst/>
              </a:prstGeom>
              <a:solidFill>
                <a:srgbClr val="EEEEEE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900" b="1" dirty="0" smtClean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2109" y="1822359"/>
              <a:ext cx="2294728" cy="4143012"/>
            </a:xfrm>
            <a:prstGeom prst="rect">
              <a:avLst/>
            </a:prstGeom>
          </p:spPr>
        </p:pic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080" y="1822359"/>
            <a:ext cx="2278692" cy="4068854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 flipH="1">
            <a:off x="3994945" y="1822359"/>
            <a:ext cx="793063" cy="920958"/>
            <a:chOff x="3618508" y="1889402"/>
            <a:chExt cx="706749" cy="920958"/>
          </a:xfrm>
        </p:grpSpPr>
        <p:cxnSp>
          <p:nvCxnSpPr>
            <p:cNvPr id="29" name="직선 연결선 28"/>
            <p:cNvCxnSpPr/>
            <p:nvPr/>
          </p:nvCxnSpPr>
          <p:spPr bwMode="auto">
            <a:xfrm>
              <a:off x="3618508" y="1889402"/>
              <a:ext cx="0" cy="92095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B2CCE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직선 연결선 29"/>
            <p:cNvCxnSpPr/>
            <p:nvPr/>
          </p:nvCxnSpPr>
          <p:spPr bwMode="auto">
            <a:xfrm>
              <a:off x="3618508" y="2349881"/>
              <a:ext cx="706749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bg1">
                  <a:lumMod val="7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직사각형 30"/>
          <p:cNvSpPr/>
          <p:nvPr/>
        </p:nvSpPr>
        <p:spPr>
          <a:xfrm>
            <a:off x="4812320" y="1578765"/>
            <a:ext cx="258235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1" indent="-92075" defTabSz="1330325" eaLnBrk="0" latinLnBrk="0" hangingPunct="0">
              <a:spcBef>
                <a:spcPts val="500"/>
              </a:spcBef>
              <a:spcAft>
                <a:spcPts val="300"/>
              </a:spcAft>
              <a:buClr>
                <a:srgbClr val="808080"/>
              </a:buClr>
              <a:buSzPct val="110000"/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ko-KR" altLang="en-US" sz="1600" b="1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모바일에서 </a:t>
            </a:r>
            <a:r>
              <a:rPr lang="en-US" altLang="ko-KR" sz="1600" b="1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di.hrdkorea.or.kr </a:t>
            </a:r>
            <a:r>
              <a:rPr lang="ko-KR" altLang="en-US" sz="1600" b="1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접속</a:t>
            </a:r>
            <a:endParaRPr lang="en-US" altLang="ko-KR" sz="1600" b="1" dirty="0" smtClean="0">
              <a:ln w="11430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Arial" pitchFamily="34" charset="0"/>
              <a:sym typeface="Wingdings" pitchFamily="2" charset="2"/>
            </a:endParaRPr>
          </a:p>
          <a:p>
            <a:pPr marL="92075" lvl="1" indent="-92075" defTabSz="1330325" eaLnBrk="0" latinLnBrk="0" hangingPunct="0">
              <a:spcBef>
                <a:spcPts val="500"/>
              </a:spcBef>
              <a:spcAft>
                <a:spcPts val="300"/>
              </a:spcAft>
              <a:buClr>
                <a:srgbClr val="808080"/>
              </a:buClr>
              <a:buSzPct val="110000"/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ko-KR" altLang="en-US" sz="1600" b="1" dirty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사용 언어를 선택합니다</a:t>
            </a:r>
            <a:r>
              <a:rPr lang="en-US" altLang="ko-KR" sz="1600" b="1" dirty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.</a:t>
            </a:r>
          </a:p>
          <a:p>
            <a:pPr marL="92075" lvl="1" indent="-92075" defTabSz="1330325" eaLnBrk="0" latinLnBrk="0" hangingPunct="0">
              <a:spcBef>
                <a:spcPts val="500"/>
              </a:spcBef>
              <a:spcAft>
                <a:spcPts val="300"/>
              </a:spcAft>
              <a:buClr>
                <a:srgbClr val="808080"/>
              </a:buClr>
              <a:buSzPct val="110000"/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ko-KR" altLang="en-US" sz="1600" b="1" dirty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국어</a:t>
            </a:r>
            <a:r>
              <a:rPr lang="en-US" altLang="ko-KR" sz="1600" b="1" dirty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,</a:t>
            </a:r>
            <a:r>
              <a:rPr lang="ko-KR" altLang="en-US" sz="1600" b="1" dirty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영어</a:t>
            </a:r>
            <a:r>
              <a:rPr lang="en-US" altLang="ko-KR" sz="1600" b="1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,</a:t>
            </a:r>
            <a:r>
              <a:rPr lang="ko-KR" altLang="en-US" sz="1600" b="1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중국어 중에 선택할 수 </a:t>
            </a:r>
            <a:r>
              <a:rPr lang="ko-KR" altLang="en-US" sz="1600" b="1" dirty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있습니다</a:t>
            </a:r>
            <a:r>
              <a:rPr lang="en-US" altLang="ko-KR" sz="1600" b="1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.</a:t>
            </a:r>
            <a:r>
              <a:rPr lang="ko-KR" altLang="en-US" sz="1600" b="1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 </a:t>
            </a:r>
            <a:endParaRPr lang="en-US" altLang="ko-KR" sz="1600" b="1" dirty="0" smtClean="0">
              <a:ln w="11430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Arial" pitchFamily="34" charset="0"/>
              <a:sym typeface="Wingdings" pitchFamily="2" charset="2"/>
            </a:endParaRPr>
          </a:p>
          <a:p>
            <a:pPr marL="92075" lvl="1" indent="-92075" defTabSz="1330325" eaLnBrk="0" latinLnBrk="0" hangingPunct="0">
              <a:spcBef>
                <a:spcPts val="500"/>
              </a:spcBef>
              <a:spcAft>
                <a:spcPts val="300"/>
              </a:spcAft>
              <a:buClr>
                <a:srgbClr val="808080"/>
              </a:buClr>
              <a:buSzPct val="110000"/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ko-KR" altLang="en-US" sz="1600" b="1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사용언어는 고용허가제 </a:t>
            </a:r>
            <a:r>
              <a:rPr lang="en-US" altLang="ko-KR" sz="1600" b="1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15</a:t>
            </a:r>
            <a:r>
              <a:rPr lang="ko-KR" altLang="en-US" sz="1600" b="1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개국 언어로 확대될 </a:t>
            </a:r>
            <a:r>
              <a:rPr lang="ko-KR" altLang="en-US" sz="1600" b="1" dirty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예정입니다</a:t>
            </a:r>
            <a:r>
              <a:rPr lang="en-US" altLang="ko-KR" sz="1600" b="1" dirty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.</a:t>
            </a:r>
            <a:endParaRPr lang="ko-KR" altLang="en-US" sz="1600" b="1" dirty="0">
              <a:ln w="11430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6776900" y="4439066"/>
            <a:ext cx="706749" cy="799103"/>
            <a:chOff x="3618508" y="1770984"/>
            <a:chExt cx="706749" cy="1157795"/>
          </a:xfrm>
        </p:grpSpPr>
        <p:cxnSp>
          <p:nvCxnSpPr>
            <p:cNvPr id="36" name="직선 연결선 35"/>
            <p:cNvCxnSpPr/>
            <p:nvPr/>
          </p:nvCxnSpPr>
          <p:spPr bwMode="auto">
            <a:xfrm>
              <a:off x="3618508" y="1770984"/>
              <a:ext cx="0" cy="1157795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B2CCE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직선 연결선 36"/>
            <p:cNvCxnSpPr/>
            <p:nvPr/>
          </p:nvCxnSpPr>
          <p:spPr bwMode="auto">
            <a:xfrm>
              <a:off x="3618508" y="2349881"/>
              <a:ext cx="706749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bg1">
                  <a:lumMod val="7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8" name="직사각형 37"/>
          <p:cNvSpPr/>
          <p:nvPr/>
        </p:nvSpPr>
        <p:spPr>
          <a:xfrm>
            <a:off x="4554200" y="4364681"/>
            <a:ext cx="2420426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1" indent="-92075" defTabSz="1330325" eaLnBrk="0" latinLnBrk="0" hangingPunct="0">
              <a:spcBef>
                <a:spcPts val="500"/>
              </a:spcBef>
              <a:spcAft>
                <a:spcPts val="300"/>
              </a:spcAft>
              <a:buClr>
                <a:srgbClr val="808080"/>
              </a:buClr>
              <a:buSzPct val="110000"/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ko-KR" altLang="en-US" sz="1600" b="1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정보 수집 이용에 동의 합니다</a:t>
            </a:r>
            <a:r>
              <a:rPr lang="en-US" altLang="ko-KR" sz="1600" b="1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.</a:t>
            </a:r>
          </a:p>
          <a:p>
            <a:pPr marL="92075" lvl="1" indent="-92075" defTabSz="1330325" eaLnBrk="0" latinLnBrk="0" hangingPunct="0">
              <a:spcBef>
                <a:spcPts val="500"/>
              </a:spcBef>
              <a:spcAft>
                <a:spcPts val="300"/>
              </a:spcAft>
              <a:buClr>
                <a:srgbClr val="808080"/>
              </a:buClr>
              <a:buSzPct val="110000"/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ko-KR" altLang="en-US" sz="1600" b="1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동의하지 않을 경우 접수되지 않습니다</a:t>
            </a:r>
            <a:r>
              <a:rPr lang="en-US" altLang="ko-KR" sz="1600" b="1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.</a:t>
            </a:r>
            <a:endParaRPr lang="en-US" altLang="ko-KR" sz="1600" b="1" dirty="0">
              <a:ln w="11430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Arial" pitchFamily="34" charset="0"/>
              <a:sym typeface="Wingdings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4323" y="379382"/>
            <a:ext cx="7739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1. </a:t>
            </a:r>
            <a:r>
              <a:rPr lang="ko-KR" altLang="en-US" sz="28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언어 선택 및 개인정보 수집 및 이용 동의</a:t>
            </a:r>
            <a:endParaRPr lang="ko-KR" altLang="en-US" sz="28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63034" y="225778"/>
            <a:ext cx="1259632" cy="636973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" t="20416" r="37193" b="25317"/>
          <a:stretch/>
        </p:blipFill>
        <p:spPr bwMode="auto">
          <a:xfrm>
            <a:off x="107548" y="6433413"/>
            <a:ext cx="2069596" cy="42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46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/>
          <p:cNvGrpSpPr/>
          <p:nvPr/>
        </p:nvGrpSpPr>
        <p:grpSpPr>
          <a:xfrm flipH="1">
            <a:off x="4079378" y="1822359"/>
            <a:ext cx="793063" cy="920958"/>
            <a:chOff x="3618508" y="1889402"/>
            <a:chExt cx="706749" cy="920958"/>
          </a:xfrm>
        </p:grpSpPr>
        <p:cxnSp>
          <p:nvCxnSpPr>
            <p:cNvPr id="29" name="직선 연결선 28"/>
            <p:cNvCxnSpPr/>
            <p:nvPr/>
          </p:nvCxnSpPr>
          <p:spPr bwMode="auto">
            <a:xfrm>
              <a:off x="3618508" y="1889402"/>
              <a:ext cx="0" cy="92095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B2CCE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직선 연결선 29"/>
            <p:cNvCxnSpPr/>
            <p:nvPr/>
          </p:nvCxnSpPr>
          <p:spPr bwMode="auto">
            <a:xfrm>
              <a:off x="3618508" y="2349881"/>
              <a:ext cx="706749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bg1">
                  <a:lumMod val="7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직사각형 30"/>
          <p:cNvSpPr/>
          <p:nvPr/>
        </p:nvSpPr>
        <p:spPr>
          <a:xfrm>
            <a:off x="4896753" y="1828681"/>
            <a:ext cx="258235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1" indent="-92075" defTabSz="1330325" eaLnBrk="0" latinLnBrk="0" hangingPunct="0">
              <a:spcAft>
                <a:spcPts val="300"/>
              </a:spcAft>
              <a:buClr>
                <a:srgbClr val="808080"/>
              </a:buClr>
              <a:buSzPct val="110000"/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ko-KR" altLang="en-US" sz="1600" b="1" dirty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사용중인 전화번호를 입력합니다</a:t>
            </a:r>
            <a:r>
              <a:rPr lang="en-US" altLang="ko-KR" sz="1600" b="1" dirty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.</a:t>
            </a:r>
          </a:p>
          <a:p>
            <a:pPr marL="92075" lvl="1" indent="-92075" defTabSz="1330325" eaLnBrk="0" latinLnBrk="0" hangingPunct="0">
              <a:spcAft>
                <a:spcPts val="300"/>
              </a:spcAft>
              <a:buClr>
                <a:srgbClr val="808080"/>
              </a:buClr>
              <a:buSzPct val="110000"/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ko-KR" altLang="en-US" sz="1600" b="1" dirty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인증번호를 문자로 </a:t>
            </a:r>
            <a:r>
              <a:rPr lang="ko-KR" altLang="en-US" sz="1600" b="1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받습니다</a:t>
            </a:r>
            <a:r>
              <a:rPr lang="en-US" altLang="ko-KR" sz="1600" b="1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.</a:t>
            </a:r>
          </a:p>
          <a:p>
            <a:pPr marL="92075" lvl="1" indent="-92075" defTabSz="1330325" eaLnBrk="0" latinLnBrk="0" hangingPunct="0">
              <a:spcAft>
                <a:spcPts val="300"/>
              </a:spcAft>
              <a:buClr>
                <a:srgbClr val="808080"/>
              </a:buClr>
              <a:buSzPct val="110000"/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ko-KR" altLang="en-US" sz="1600" b="1" u="sng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하나의 전화번호는 하루 </a:t>
            </a:r>
            <a:r>
              <a:rPr lang="en-US" altLang="ko-KR" sz="1600" b="1" u="sng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5</a:t>
            </a:r>
            <a:r>
              <a:rPr lang="ko-KR" altLang="en-US" sz="1600" b="1" u="sng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회까지 인증번호를 신청</a:t>
            </a:r>
            <a:r>
              <a:rPr lang="ko-KR" altLang="en-US" sz="1600" b="1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할 수 있습니다</a:t>
            </a:r>
            <a:r>
              <a:rPr lang="en-US" altLang="ko-KR" sz="1600" b="1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.</a:t>
            </a:r>
            <a:endParaRPr lang="ko-KR" altLang="en-US" sz="1600" b="1" dirty="0">
              <a:ln w="11430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6871061" y="4439066"/>
            <a:ext cx="706749" cy="799103"/>
            <a:chOff x="3618508" y="1770984"/>
            <a:chExt cx="706749" cy="1157795"/>
          </a:xfrm>
        </p:grpSpPr>
        <p:cxnSp>
          <p:nvCxnSpPr>
            <p:cNvPr id="36" name="직선 연결선 35"/>
            <p:cNvCxnSpPr/>
            <p:nvPr/>
          </p:nvCxnSpPr>
          <p:spPr bwMode="auto">
            <a:xfrm>
              <a:off x="3618508" y="1770984"/>
              <a:ext cx="0" cy="1157795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B2CCE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직선 연결선 36"/>
            <p:cNvCxnSpPr/>
            <p:nvPr/>
          </p:nvCxnSpPr>
          <p:spPr bwMode="auto">
            <a:xfrm>
              <a:off x="3618508" y="2349881"/>
              <a:ext cx="706749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bg1">
                  <a:lumMod val="7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8" name="직사각형 37"/>
          <p:cNvSpPr/>
          <p:nvPr/>
        </p:nvSpPr>
        <p:spPr>
          <a:xfrm>
            <a:off x="4455886" y="4373632"/>
            <a:ext cx="2496477" cy="1918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1" indent="-92075" defTabSz="1330325" eaLnBrk="0" latinLnBrk="0" hangingPunct="0">
              <a:spcAft>
                <a:spcPts val="300"/>
              </a:spcAft>
              <a:buClr>
                <a:srgbClr val="808080"/>
              </a:buClr>
              <a:buSzPct val="110000"/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ko-KR" altLang="en-US" sz="1600" b="1" dirty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이용자의 </a:t>
            </a:r>
            <a:r>
              <a:rPr lang="ko-KR" altLang="en-US" sz="1600" b="1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국적</a:t>
            </a:r>
            <a:r>
              <a:rPr lang="en-US" altLang="ko-KR" sz="1600" b="1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,</a:t>
            </a:r>
            <a:r>
              <a:rPr lang="ko-KR" altLang="en-US" sz="1600" b="1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생년월일</a:t>
            </a:r>
            <a:r>
              <a:rPr lang="en-US" altLang="ko-KR" sz="1600" b="1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,</a:t>
            </a:r>
            <a:r>
              <a:rPr lang="ko-KR" altLang="en-US" sz="1600" b="1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여권 영문이름을 입력합니다</a:t>
            </a:r>
            <a:r>
              <a:rPr lang="en-US" altLang="ko-KR" sz="1600" b="1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.</a:t>
            </a:r>
          </a:p>
          <a:p>
            <a:pPr marL="92075" lvl="1" indent="-92075" defTabSz="1330325" eaLnBrk="0" latinLnBrk="0" hangingPunct="0">
              <a:spcBef>
                <a:spcPts val="500"/>
              </a:spcBef>
              <a:spcAft>
                <a:spcPts val="300"/>
              </a:spcAft>
              <a:buClr>
                <a:srgbClr val="808080"/>
              </a:buClr>
              <a:buSzPct val="110000"/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ko-KR" altLang="en-US" sz="1600" b="1" u="sng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금액이 조회되지 않더라도 다음을 클릭하여 진행</a:t>
            </a:r>
            <a:r>
              <a:rPr lang="ko-KR" altLang="en-US" sz="1600" b="1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할 수 있습니다</a:t>
            </a:r>
            <a:r>
              <a:rPr lang="en-US" altLang="ko-KR" sz="1600" b="1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.</a:t>
            </a:r>
            <a:endParaRPr lang="en-US" altLang="ko-KR" sz="1600" b="1" dirty="0">
              <a:ln w="11430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39" name="Phone"/>
          <p:cNvGrpSpPr>
            <a:grpSpLocks noChangeAspect="1"/>
          </p:cNvGrpSpPr>
          <p:nvPr/>
        </p:nvGrpSpPr>
        <p:grpSpPr bwMode="auto">
          <a:xfrm>
            <a:off x="1524000" y="1412875"/>
            <a:ext cx="2479675" cy="4859338"/>
            <a:chOff x="595686" y="1262396"/>
            <a:chExt cx="2479208" cy="4859248"/>
          </a:xfrm>
        </p:grpSpPr>
        <p:sp>
          <p:nvSpPr>
            <p:cNvPr id="40" name="Case"/>
            <p:cNvSpPr>
              <a:spLocks/>
            </p:cNvSpPr>
            <p:nvPr/>
          </p:nvSpPr>
          <p:spPr bwMode="auto">
            <a:xfrm>
              <a:off x="595686" y="1262396"/>
              <a:ext cx="2479208" cy="4859248"/>
            </a:xfrm>
            <a:custGeom>
              <a:avLst/>
              <a:gdLst>
                <a:gd name="T0" fmla="*/ 150866415 w 4052"/>
                <a:gd name="T1" fmla="*/ 0 h 7922"/>
                <a:gd name="T2" fmla="*/ 1366031983 w 4052"/>
                <a:gd name="T3" fmla="*/ 0 h 7922"/>
                <a:gd name="T4" fmla="*/ 1516898398 w 4052"/>
                <a:gd name="T5" fmla="*/ 151626080 h 7922"/>
                <a:gd name="T6" fmla="*/ 1516898398 w 4052"/>
                <a:gd name="T7" fmla="*/ 2147483647 h 7922"/>
                <a:gd name="T8" fmla="*/ 1366031983 w 4052"/>
                <a:gd name="T9" fmla="*/ 2147483647 h 7922"/>
                <a:gd name="T10" fmla="*/ 150866415 w 4052"/>
                <a:gd name="T11" fmla="*/ 2147483647 h 7922"/>
                <a:gd name="T12" fmla="*/ 0 w 4052"/>
                <a:gd name="T13" fmla="*/ 2147483647 h 7922"/>
                <a:gd name="T14" fmla="*/ 0 w 4052"/>
                <a:gd name="T15" fmla="*/ 151626080 h 7922"/>
                <a:gd name="T16" fmla="*/ 150866415 w 4052"/>
                <a:gd name="T17" fmla="*/ 0 h 79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52" h="7922">
                  <a:moveTo>
                    <a:pt x="403" y="0"/>
                  </a:moveTo>
                  <a:lnTo>
                    <a:pt x="3649" y="0"/>
                  </a:lnTo>
                  <a:cubicBezTo>
                    <a:pt x="3872" y="0"/>
                    <a:pt x="4052" y="179"/>
                    <a:pt x="4052" y="403"/>
                  </a:cubicBezTo>
                  <a:lnTo>
                    <a:pt x="4052" y="7519"/>
                  </a:lnTo>
                  <a:cubicBezTo>
                    <a:pt x="4052" y="7742"/>
                    <a:pt x="3872" y="7922"/>
                    <a:pt x="3649" y="7922"/>
                  </a:cubicBezTo>
                  <a:lnTo>
                    <a:pt x="403" y="7922"/>
                  </a:lnTo>
                  <a:cubicBezTo>
                    <a:pt x="180" y="7922"/>
                    <a:pt x="0" y="7742"/>
                    <a:pt x="0" y="7519"/>
                  </a:cubicBezTo>
                  <a:lnTo>
                    <a:pt x="0" y="403"/>
                  </a:lnTo>
                  <a:cubicBezTo>
                    <a:pt x="0" y="179"/>
                    <a:pt x="180" y="0"/>
                    <a:pt x="4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b="1" dirty="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41" name="Button"/>
            <p:cNvSpPr>
              <a:spLocks/>
            </p:cNvSpPr>
            <p:nvPr/>
          </p:nvSpPr>
          <p:spPr bwMode="auto">
            <a:xfrm>
              <a:off x="1590813" y="5845832"/>
              <a:ext cx="488955" cy="161837"/>
            </a:xfrm>
            <a:custGeom>
              <a:avLst/>
              <a:gdLst>
                <a:gd name="T0" fmla="*/ 49429296 w 796"/>
                <a:gd name="T1" fmla="*/ 0 h 262"/>
                <a:gd name="T2" fmla="*/ 250918684 w 796"/>
                <a:gd name="T3" fmla="*/ 0 h 262"/>
                <a:gd name="T4" fmla="*/ 300347980 w 796"/>
                <a:gd name="T5" fmla="*/ 49983543 h 262"/>
                <a:gd name="T6" fmla="*/ 250918684 w 796"/>
                <a:gd name="T7" fmla="*/ 99966468 h 262"/>
                <a:gd name="T8" fmla="*/ 49429296 w 796"/>
                <a:gd name="T9" fmla="*/ 99966468 h 262"/>
                <a:gd name="T10" fmla="*/ 0 w 796"/>
                <a:gd name="T11" fmla="*/ 49983543 h 262"/>
                <a:gd name="T12" fmla="*/ 49429296 w 796"/>
                <a:gd name="T13" fmla="*/ 0 h 2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6" h="262">
                  <a:moveTo>
                    <a:pt x="131" y="0"/>
                  </a:moveTo>
                  <a:lnTo>
                    <a:pt x="665" y="0"/>
                  </a:lnTo>
                  <a:cubicBezTo>
                    <a:pt x="738" y="0"/>
                    <a:pt x="796" y="59"/>
                    <a:pt x="796" y="131"/>
                  </a:cubicBezTo>
                  <a:cubicBezTo>
                    <a:pt x="796" y="204"/>
                    <a:pt x="738" y="262"/>
                    <a:pt x="665" y="262"/>
                  </a:cubicBezTo>
                  <a:lnTo>
                    <a:pt x="131" y="262"/>
                  </a:lnTo>
                  <a:cubicBezTo>
                    <a:pt x="58" y="262"/>
                    <a:pt x="0" y="204"/>
                    <a:pt x="0" y="131"/>
                  </a:cubicBezTo>
                  <a:cubicBezTo>
                    <a:pt x="0" y="59"/>
                    <a:pt x="58" y="0"/>
                    <a:pt x="13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b="1" dirty="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42" name="Camera"/>
            <p:cNvSpPr>
              <a:spLocks noChangeArrowheads="1"/>
            </p:cNvSpPr>
            <p:nvPr/>
          </p:nvSpPr>
          <p:spPr bwMode="auto">
            <a:xfrm>
              <a:off x="2661693" y="1386356"/>
              <a:ext cx="123960" cy="123960"/>
            </a:xfrm>
            <a:prstGeom prst="ellipse">
              <a:avLst/>
            </a:pr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atinLnBrk="0"/>
              <a:endParaRPr lang="en-US" altLang="ko-KR" sz="900" b="1" dirty="0">
                <a:latin typeface="돋움" panose="020B0600000101010101" pitchFamily="50" charset="-127"/>
                <a:ea typeface="돋움" panose="020B0600000101010101" pitchFamily="50" charset="-127"/>
                <a:cs typeface="Segoe UI" pitchFamily="34" charset="0"/>
              </a:endParaRPr>
            </a:p>
          </p:txBody>
        </p:sp>
        <p:sp>
          <p:nvSpPr>
            <p:cNvPr id="43" name="Speaker"/>
            <p:cNvSpPr>
              <a:spLocks/>
            </p:cNvSpPr>
            <p:nvPr/>
          </p:nvSpPr>
          <p:spPr bwMode="auto">
            <a:xfrm>
              <a:off x="1570152" y="1448337"/>
              <a:ext cx="530275" cy="61980"/>
            </a:xfrm>
            <a:custGeom>
              <a:avLst/>
              <a:gdLst>
                <a:gd name="T0" fmla="*/ 18746997 w 866"/>
                <a:gd name="T1" fmla="*/ 0 h 101"/>
                <a:gd name="T2" fmla="*/ 305954591 w 866"/>
                <a:gd name="T3" fmla="*/ 0 h 101"/>
                <a:gd name="T4" fmla="*/ 324701588 w 866"/>
                <a:gd name="T5" fmla="*/ 18829033 h 101"/>
                <a:gd name="T6" fmla="*/ 305954591 w 866"/>
                <a:gd name="T7" fmla="*/ 38034855 h 101"/>
                <a:gd name="T8" fmla="*/ 18746997 w 866"/>
                <a:gd name="T9" fmla="*/ 38034855 h 101"/>
                <a:gd name="T10" fmla="*/ 0 w 866"/>
                <a:gd name="T11" fmla="*/ 18829033 h 101"/>
                <a:gd name="T12" fmla="*/ 18746997 w 866"/>
                <a:gd name="T13" fmla="*/ 0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6" h="101">
                  <a:moveTo>
                    <a:pt x="50" y="0"/>
                  </a:moveTo>
                  <a:lnTo>
                    <a:pt x="816" y="0"/>
                  </a:lnTo>
                  <a:cubicBezTo>
                    <a:pt x="844" y="0"/>
                    <a:pt x="866" y="22"/>
                    <a:pt x="866" y="50"/>
                  </a:cubicBezTo>
                  <a:cubicBezTo>
                    <a:pt x="866" y="78"/>
                    <a:pt x="844" y="101"/>
                    <a:pt x="816" y="101"/>
                  </a:cubicBezTo>
                  <a:lnTo>
                    <a:pt x="50" y="101"/>
                  </a:lnTo>
                  <a:cubicBezTo>
                    <a:pt x="22" y="101"/>
                    <a:pt x="0" y="78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b="1" dirty="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44" name="Display"/>
            <p:cNvSpPr/>
            <p:nvPr/>
          </p:nvSpPr>
          <p:spPr>
            <a:xfrm>
              <a:off x="692505" y="1676726"/>
              <a:ext cx="2285569" cy="4063925"/>
            </a:xfrm>
            <a:prstGeom prst="rect">
              <a:avLst/>
            </a:prstGeom>
            <a:solidFill>
              <a:srgbClr val="EEEEEE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9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Segoe UI" panose="020B0502040204020203" pitchFamily="34" charset="0"/>
              </a:endParaRPr>
            </a:p>
          </p:txBody>
        </p:sp>
      </p:grpSp>
      <p:pic>
        <p:nvPicPr>
          <p:cNvPr id="45" name="그림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837" y="1822359"/>
            <a:ext cx="2286000" cy="4068854"/>
          </a:xfrm>
          <a:prstGeom prst="rect">
            <a:avLst/>
          </a:prstGeom>
        </p:spPr>
      </p:pic>
      <p:grpSp>
        <p:nvGrpSpPr>
          <p:cNvPr id="46" name="Phone"/>
          <p:cNvGrpSpPr>
            <a:grpSpLocks noChangeAspect="1"/>
          </p:cNvGrpSpPr>
          <p:nvPr/>
        </p:nvGrpSpPr>
        <p:grpSpPr bwMode="auto">
          <a:xfrm>
            <a:off x="7589242" y="1412875"/>
            <a:ext cx="2479675" cy="4859338"/>
            <a:chOff x="595686" y="1262396"/>
            <a:chExt cx="2479208" cy="4859248"/>
          </a:xfrm>
        </p:grpSpPr>
        <p:sp>
          <p:nvSpPr>
            <p:cNvPr id="47" name="Case"/>
            <p:cNvSpPr>
              <a:spLocks/>
            </p:cNvSpPr>
            <p:nvPr/>
          </p:nvSpPr>
          <p:spPr bwMode="auto">
            <a:xfrm>
              <a:off x="595686" y="1262396"/>
              <a:ext cx="2479208" cy="4859248"/>
            </a:xfrm>
            <a:custGeom>
              <a:avLst/>
              <a:gdLst>
                <a:gd name="T0" fmla="*/ 150866415 w 4052"/>
                <a:gd name="T1" fmla="*/ 0 h 7922"/>
                <a:gd name="T2" fmla="*/ 1366031983 w 4052"/>
                <a:gd name="T3" fmla="*/ 0 h 7922"/>
                <a:gd name="T4" fmla="*/ 1516898398 w 4052"/>
                <a:gd name="T5" fmla="*/ 151626080 h 7922"/>
                <a:gd name="T6" fmla="*/ 1516898398 w 4052"/>
                <a:gd name="T7" fmla="*/ 2147483647 h 7922"/>
                <a:gd name="T8" fmla="*/ 1366031983 w 4052"/>
                <a:gd name="T9" fmla="*/ 2147483647 h 7922"/>
                <a:gd name="T10" fmla="*/ 150866415 w 4052"/>
                <a:gd name="T11" fmla="*/ 2147483647 h 7922"/>
                <a:gd name="T12" fmla="*/ 0 w 4052"/>
                <a:gd name="T13" fmla="*/ 2147483647 h 7922"/>
                <a:gd name="T14" fmla="*/ 0 w 4052"/>
                <a:gd name="T15" fmla="*/ 151626080 h 7922"/>
                <a:gd name="T16" fmla="*/ 150866415 w 4052"/>
                <a:gd name="T17" fmla="*/ 0 h 79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52" h="7922">
                  <a:moveTo>
                    <a:pt x="403" y="0"/>
                  </a:moveTo>
                  <a:lnTo>
                    <a:pt x="3649" y="0"/>
                  </a:lnTo>
                  <a:cubicBezTo>
                    <a:pt x="3872" y="0"/>
                    <a:pt x="4052" y="179"/>
                    <a:pt x="4052" y="403"/>
                  </a:cubicBezTo>
                  <a:lnTo>
                    <a:pt x="4052" y="7519"/>
                  </a:lnTo>
                  <a:cubicBezTo>
                    <a:pt x="4052" y="7742"/>
                    <a:pt x="3872" y="7922"/>
                    <a:pt x="3649" y="7922"/>
                  </a:cubicBezTo>
                  <a:lnTo>
                    <a:pt x="403" y="7922"/>
                  </a:lnTo>
                  <a:cubicBezTo>
                    <a:pt x="180" y="7922"/>
                    <a:pt x="0" y="7742"/>
                    <a:pt x="0" y="7519"/>
                  </a:cubicBezTo>
                  <a:lnTo>
                    <a:pt x="0" y="403"/>
                  </a:lnTo>
                  <a:cubicBezTo>
                    <a:pt x="0" y="179"/>
                    <a:pt x="180" y="0"/>
                    <a:pt x="4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b="1" dirty="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48" name="Button"/>
            <p:cNvSpPr>
              <a:spLocks/>
            </p:cNvSpPr>
            <p:nvPr/>
          </p:nvSpPr>
          <p:spPr bwMode="auto">
            <a:xfrm>
              <a:off x="1590813" y="5845832"/>
              <a:ext cx="488955" cy="161837"/>
            </a:xfrm>
            <a:custGeom>
              <a:avLst/>
              <a:gdLst>
                <a:gd name="T0" fmla="*/ 49429296 w 796"/>
                <a:gd name="T1" fmla="*/ 0 h 262"/>
                <a:gd name="T2" fmla="*/ 250918684 w 796"/>
                <a:gd name="T3" fmla="*/ 0 h 262"/>
                <a:gd name="T4" fmla="*/ 300347980 w 796"/>
                <a:gd name="T5" fmla="*/ 49983543 h 262"/>
                <a:gd name="T6" fmla="*/ 250918684 w 796"/>
                <a:gd name="T7" fmla="*/ 99966468 h 262"/>
                <a:gd name="T8" fmla="*/ 49429296 w 796"/>
                <a:gd name="T9" fmla="*/ 99966468 h 262"/>
                <a:gd name="T10" fmla="*/ 0 w 796"/>
                <a:gd name="T11" fmla="*/ 49983543 h 262"/>
                <a:gd name="T12" fmla="*/ 49429296 w 796"/>
                <a:gd name="T13" fmla="*/ 0 h 2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6" h="262">
                  <a:moveTo>
                    <a:pt x="131" y="0"/>
                  </a:moveTo>
                  <a:lnTo>
                    <a:pt x="665" y="0"/>
                  </a:lnTo>
                  <a:cubicBezTo>
                    <a:pt x="738" y="0"/>
                    <a:pt x="796" y="59"/>
                    <a:pt x="796" y="131"/>
                  </a:cubicBezTo>
                  <a:cubicBezTo>
                    <a:pt x="796" y="204"/>
                    <a:pt x="738" y="262"/>
                    <a:pt x="665" y="262"/>
                  </a:cubicBezTo>
                  <a:lnTo>
                    <a:pt x="131" y="262"/>
                  </a:lnTo>
                  <a:cubicBezTo>
                    <a:pt x="58" y="262"/>
                    <a:pt x="0" y="204"/>
                    <a:pt x="0" y="131"/>
                  </a:cubicBezTo>
                  <a:cubicBezTo>
                    <a:pt x="0" y="59"/>
                    <a:pt x="58" y="0"/>
                    <a:pt x="13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b="1" dirty="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49" name="Camera"/>
            <p:cNvSpPr>
              <a:spLocks noChangeArrowheads="1"/>
            </p:cNvSpPr>
            <p:nvPr/>
          </p:nvSpPr>
          <p:spPr bwMode="auto">
            <a:xfrm>
              <a:off x="2661693" y="1386356"/>
              <a:ext cx="123960" cy="123960"/>
            </a:xfrm>
            <a:prstGeom prst="ellipse">
              <a:avLst/>
            </a:pr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atinLnBrk="0"/>
              <a:endParaRPr lang="en-US" altLang="ko-KR" sz="900" b="1" dirty="0">
                <a:latin typeface="돋움" panose="020B0600000101010101" pitchFamily="50" charset="-127"/>
                <a:ea typeface="돋움" panose="020B0600000101010101" pitchFamily="50" charset="-127"/>
                <a:cs typeface="Segoe UI" pitchFamily="34" charset="0"/>
              </a:endParaRPr>
            </a:p>
          </p:txBody>
        </p:sp>
        <p:sp>
          <p:nvSpPr>
            <p:cNvPr id="50" name="Speaker"/>
            <p:cNvSpPr>
              <a:spLocks/>
            </p:cNvSpPr>
            <p:nvPr/>
          </p:nvSpPr>
          <p:spPr bwMode="auto">
            <a:xfrm>
              <a:off x="1570152" y="1448337"/>
              <a:ext cx="530275" cy="61980"/>
            </a:xfrm>
            <a:custGeom>
              <a:avLst/>
              <a:gdLst>
                <a:gd name="T0" fmla="*/ 18746997 w 866"/>
                <a:gd name="T1" fmla="*/ 0 h 101"/>
                <a:gd name="T2" fmla="*/ 305954591 w 866"/>
                <a:gd name="T3" fmla="*/ 0 h 101"/>
                <a:gd name="T4" fmla="*/ 324701588 w 866"/>
                <a:gd name="T5" fmla="*/ 18829033 h 101"/>
                <a:gd name="T6" fmla="*/ 305954591 w 866"/>
                <a:gd name="T7" fmla="*/ 38034855 h 101"/>
                <a:gd name="T8" fmla="*/ 18746997 w 866"/>
                <a:gd name="T9" fmla="*/ 38034855 h 101"/>
                <a:gd name="T10" fmla="*/ 0 w 866"/>
                <a:gd name="T11" fmla="*/ 18829033 h 101"/>
                <a:gd name="T12" fmla="*/ 18746997 w 866"/>
                <a:gd name="T13" fmla="*/ 0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6" h="101">
                  <a:moveTo>
                    <a:pt x="50" y="0"/>
                  </a:moveTo>
                  <a:lnTo>
                    <a:pt x="816" y="0"/>
                  </a:lnTo>
                  <a:cubicBezTo>
                    <a:pt x="844" y="0"/>
                    <a:pt x="866" y="22"/>
                    <a:pt x="866" y="50"/>
                  </a:cubicBezTo>
                  <a:cubicBezTo>
                    <a:pt x="866" y="78"/>
                    <a:pt x="844" y="101"/>
                    <a:pt x="816" y="101"/>
                  </a:cubicBezTo>
                  <a:lnTo>
                    <a:pt x="50" y="101"/>
                  </a:lnTo>
                  <a:cubicBezTo>
                    <a:pt x="22" y="101"/>
                    <a:pt x="0" y="78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b="1" dirty="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51" name="Display"/>
            <p:cNvSpPr/>
            <p:nvPr/>
          </p:nvSpPr>
          <p:spPr>
            <a:xfrm>
              <a:off x="692505" y="1676726"/>
              <a:ext cx="2285569" cy="4063925"/>
            </a:xfrm>
            <a:prstGeom prst="rect">
              <a:avLst/>
            </a:prstGeom>
            <a:solidFill>
              <a:srgbClr val="EEEEEE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9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Segoe UI" panose="020B0502040204020203" pitchFamily="34" charset="0"/>
              </a:endParaRPr>
            </a:p>
          </p:txBody>
        </p:sp>
      </p:grpSp>
      <p:pic>
        <p:nvPicPr>
          <p:cNvPr id="52" name="그림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812" y="1815915"/>
            <a:ext cx="2285715" cy="4075298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11454" y="188686"/>
            <a:ext cx="1259632" cy="636973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" t="20416" r="37193" b="25317"/>
          <a:stretch/>
        </p:blipFill>
        <p:spPr bwMode="auto">
          <a:xfrm>
            <a:off x="107548" y="6433413"/>
            <a:ext cx="2069596" cy="42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274323" y="379382"/>
            <a:ext cx="6752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2. </a:t>
            </a:r>
            <a:r>
              <a:rPr lang="ko-KR" altLang="en-US" sz="28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핸드폰 인증 및 대상여부 확인</a:t>
            </a:r>
            <a:endParaRPr lang="ko-KR" altLang="en-US" sz="28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886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/>
          <p:cNvGrpSpPr/>
          <p:nvPr/>
        </p:nvGrpSpPr>
        <p:grpSpPr>
          <a:xfrm flipH="1">
            <a:off x="4043406" y="1834691"/>
            <a:ext cx="793063" cy="920958"/>
            <a:chOff x="3618508" y="1889402"/>
            <a:chExt cx="706749" cy="920958"/>
          </a:xfrm>
        </p:grpSpPr>
        <p:cxnSp>
          <p:nvCxnSpPr>
            <p:cNvPr id="29" name="직선 연결선 28"/>
            <p:cNvCxnSpPr/>
            <p:nvPr/>
          </p:nvCxnSpPr>
          <p:spPr bwMode="auto">
            <a:xfrm>
              <a:off x="3618508" y="1889402"/>
              <a:ext cx="0" cy="92095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B2CCE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직선 연결선 29"/>
            <p:cNvCxnSpPr/>
            <p:nvPr/>
          </p:nvCxnSpPr>
          <p:spPr bwMode="auto">
            <a:xfrm>
              <a:off x="3618508" y="2349881"/>
              <a:ext cx="706749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bg1">
                  <a:lumMod val="7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직사각형 30"/>
          <p:cNvSpPr/>
          <p:nvPr/>
        </p:nvSpPr>
        <p:spPr>
          <a:xfrm>
            <a:off x="4860781" y="1675637"/>
            <a:ext cx="2582355" cy="2267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1" indent="-92075" defTabSz="1330325" eaLnBrk="0" latinLnBrk="0" hangingPunct="0">
              <a:spcBef>
                <a:spcPts val="500"/>
              </a:spcBef>
              <a:spcAft>
                <a:spcPts val="300"/>
              </a:spcAft>
              <a:buClr>
                <a:srgbClr val="808080"/>
              </a:buClr>
              <a:buSzPct val="110000"/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ko-KR" altLang="en-US" sz="1600" b="1" dirty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모바일에 있는 여권사진과 통장사진을 </a:t>
            </a:r>
            <a:r>
              <a:rPr lang="ko-KR" altLang="en-US" sz="1600" b="1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등록하고 다음을 클릭합니다</a:t>
            </a:r>
            <a:r>
              <a:rPr lang="en-US" altLang="ko-KR" sz="1600" b="1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.</a:t>
            </a:r>
          </a:p>
          <a:p>
            <a:pPr marL="92075" lvl="1" indent="-92075" defTabSz="1330325" eaLnBrk="0" latinLnBrk="0" hangingPunct="0">
              <a:spcBef>
                <a:spcPts val="500"/>
              </a:spcBef>
              <a:spcAft>
                <a:spcPts val="300"/>
              </a:spcAft>
              <a:buClr>
                <a:srgbClr val="808080"/>
              </a:buClr>
              <a:buSzPct val="110000"/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ko-KR" altLang="en-US" sz="1600" b="1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이미지가 아닐 경우 등록 되지 않습니다</a:t>
            </a:r>
            <a:r>
              <a:rPr lang="en-US" altLang="ko-KR" sz="1600" b="1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.</a:t>
            </a:r>
          </a:p>
          <a:p>
            <a:pPr marL="92075" lvl="1" indent="-92075" defTabSz="1330325" eaLnBrk="0" latinLnBrk="0" hangingPunct="0">
              <a:spcBef>
                <a:spcPts val="500"/>
              </a:spcBef>
              <a:spcAft>
                <a:spcPts val="300"/>
              </a:spcAft>
              <a:buClr>
                <a:srgbClr val="808080"/>
              </a:buClr>
              <a:buSzPct val="110000"/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ko-KR" altLang="en-US" sz="1600" b="1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다음을 클릭하면 업로드가 진행 됩니다</a:t>
            </a:r>
            <a:r>
              <a:rPr lang="en-US" altLang="ko-KR" sz="1600" b="1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.</a:t>
            </a:r>
            <a:endParaRPr lang="ko-KR" altLang="en-US" sz="1600" b="1" dirty="0">
              <a:ln w="11430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6835082" y="4451398"/>
            <a:ext cx="706749" cy="799103"/>
            <a:chOff x="3618508" y="1770984"/>
            <a:chExt cx="706749" cy="1157795"/>
          </a:xfrm>
        </p:grpSpPr>
        <p:cxnSp>
          <p:nvCxnSpPr>
            <p:cNvPr id="36" name="직선 연결선 35"/>
            <p:cNvCxnSpPr/>
            <p:nvPr/>
          </p:nvCxnSpPr>
          <p:spPr bwMode="auto">
            <a:xfrm>
              <a:off x="3618508" y="1770984"/>
              <a:ext cx="0" cy="1157795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B2CCE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직선 연결선 36"/>
            <p:cNvCxnSpPr/>
            <p:nvPr/>
          </p:nvCxnSpPr>
          <p:spPr bwMode="auto">
            <a:xfrm>
              <a:off x="3618508" y="2349881"/>
              <a:ext cx="706749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bg1">
                  <a:lumMod val="7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8" name="직사각형 37"/>
          <p:cNvSpPr/>
          <p:nvPr/>
        </p:nvSpPr>
        <p:spPr>
          <a:xfrm>
            <a:off x="4410838" y="4396978"/>
            <a:ext cx="2420426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1" indent="-92075" defTabSz="1330325" eaLnBrk="0" latinLnBrk="0" hangingPunct="0">
              <a:spcBef>
                <a:spcPts val="500"/>
              </a:spcBef>
              <a:spcAft>
                <a:spcPts val="300"/>
              </a:spcAft>
              <a:buClr>
                <a:srgbClr val="808080"/>
              </a:buClr>
              <a:buSzPct val="110000"/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ko-KR" altLang="en-US" sz="1600" b="1" dirty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사진이 업로드 </a:t>
            </a:r>
            <a:r>
              <a:rPr lang="ko-KR" altLang="en-US" sz="1600" b="1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된 후 </a:t>
            </a:r>
            <a:r>
              <a:rPr lang="ko-KR" altLang="en-US" sz="1600" b="1" dirty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신청이 </a:t>
            </a:r>
            <a:r>
              <a:rPr lang="ko-KR" altLang="en-US" sz="1600" b="1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완료 </a:t>
            </a:r>
            <a:r>
              <a:rPr lang="ko-KR" altLang="en-US" sz="1600" b="1" dirty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됩니다</a:t>
            </a:r>
            <a:r>
              <a:rPr lang="en-US" altLang="ko-KR" sz="1600" b="1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.</a:t>
            </a:r>
          </a:p>
          <a:p>
            <a:pPr marL="92075" lvl="1" indent="-92075" defTabSz="1330325" eaLnBrk="0" latinLnBrk="0" hangingPunct="0">
              <a:spcBef>
                <a:spcPts val="500"/>
              </a:spcBef>
              <a:spcAft>
                <a:spcPts val="300"/>
              </a:spcAft>
              <a:buClr>
                <a:srgbClr val="808080"/>
              </a:buClr>
              <a:buSzPct val="110000"/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ko-KR" altLang="en-US" sz="1600" b="1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종료를 누르면 처음으로 돌아갑니다</a:t>
            </a:r>
            <a:r>
              <a:rPr lang="en-US" altLang="ko-KR" sz="1600" b="1" dirty="0" smtClean="0">
                <a:ln w="1143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Arial" pitchFamily="34" charset="0"/>
                <a:sym typeface="Wingdings" pitchFamily="2" charset="2"/>
              </a:rPr>
              <a:t>.</a:t>
            </a:r>
            <a:endParaRPr lang="en-US" altLang="ko-KR" sz="1600" b="1" dirty="0">
              <a:ln w="11430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76" name="Phone"/>
          <p:cNvGrpSpPr>
            <a:grpSpLocks noChangeAspect="1"/>
          </p:cNvGrpSpPr>
          <p:nvPr/>
        </p:nvGrpSpPr>
        <p:grpSpPr bwMode="auto">
          <a:xfrm>
            <a:off x="1538980" y="1425207"/>
            <a:ext cx="2479675" cy="4859338"/>
            <a:chOff x="595686" y="1262396"/>
            <a:chExt cx="2479208" cy="4859248"/>
          </a:xfrm>
        </p:grpSpPr>
        <p:sp>
          <p:nvSpPr>
            <p:cNvPr id="77" name="Case"/>
            <p:cNvSpPr>
              <a:spLocks/>
            </p:cNvSpPr>
            <p:nvPr/>
          </p:nvSpPr>
          <p:spPr bwMode="auto">
            <a:xfrm>
              <a:off x="595686" y="1262396"/>
              <a:ext cx="2479208" cy="4859248"/>
            </a:xfrm>
            <a:custGeom>
              <a:avLst/>
              <a:gdLst>
                <a:gd name="T0" fmla="*/ 150866415 w 4052"/>
                <a:gd name="T1" fmla="*/ 0 h 7922"/>
                <a:gd name="T2" fmla="*/ 1366031983 w 4052"/>
                <a:gd name="T3" fmla="*/ 0 h 7922"/>
                <a:gd name="T4" fmla="*/ 1516898398 w 4052"/>
                <a:gd name="T5" fmla="*/ 151626080 h 7922"/>
                <a:gd name="T6" fmla="*/ 1516898398 w 4052"/>
                <a:gd name="T7" fmla="*/ 2147483647 h 7922"/>
                <a:gd name="T8" fmla="*/ 1366031983 w 4052"/>
                <a:gd name="T9" fmla="*/ 2147483647 h 7922"/>
                <a:gd name="T10" fmla="*/ 150866415 w 4052"/>
                <a:gd name="T11" fmla="*/ 2147483647 h 7922"/>
                <a:gd name="T12" fmla="*/ 0 w 4052"/>
                <a:gd name="T13" fmla="*/ 2147483647 h 7922"/>
                <a:gd name="T14" fmla="*/ 0 w 4052"/>
                <a:gd name="T15" fmla="*/ 151626080 h 7922"/>
                <a:gd name="T16" fmla="*/ 150866415 w 4052"/>
                <a:gd name="T17" fmla="*/ 0 h 79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52" h="7922">
                  <a:moveTo>
                    <a:pt x="403" y="0"/>
                  </a:moveTo>
                  <a:lnTo>
                    <a:pt x="3649" y="0"/>
                  </a:lnTo>
                  <a:cubicBezTo>
                    <a:pt x="3872" y="0"/>
                    <a:pt x="4052" y="179"/>
                    <a:pt x="4052" y="403"/>
                  </a:cubicBezTo>
                  <a:lnTo>
                    <a:pt x="4052" y="7519"/>
                  </a:lnTo>
                  <a:cubicBezTo>
                    <a:pt x="4052" y="7742"/>
                    <a:pt x="3872" y="7922"/>
                    <a:pt x="3649" y="7922"/>
                  </a:cubicBezTo>
                  <a:lnTo>
                    <a:pt x="403" y="7922"/>
                  </a:lnTo>
                  <a:cubicBezTo>
                    <a:pt x="180" y="7922"/>
                    <a:pt x="0" y="7742"/>
                    <a:pt x="0" y="7519"/>
                  </a:cubicBezTo>
                  <a:lnTo>
                    <a:pt x="0" y="403"/>
                  </a:lnTo>
                  <a:cubicBezTo>
                    <a:pt x="0" y="179"/>
                    <a:pt x="180" y="0"/>
                    <a:pt x="4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b="1" dirty="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78" name="Button"/>
            <p:cNvSpPr>
              <a:spLocks/>
            </p:cNvSpPr>
            <p:nvPr/>
          </p:nvSpPr>
          <p:spPr bwMode="auto">
            <a:xfrm>
              <a:off x="1590813" y="5845832"/>
              <a:ext cx="488955" cy="161837"/>
            </a:xfrm>
            <a:custGeom>
              <a:avLst/>
              <a:gdLst>
                <a:gd name="T0" fmla="*/ 49429296 w 796"/>
                <a:gd name="T1" fmla="*/ 0 h 262"/>
                <a:gd name="T2" fmla="*/ 250918684 w 796"/>
                <a:gd name="T3" fmla="*/ 0 h 262"/>
                <a:gd name="T4" fmla="*/ 300347980 w 796"/>
                <a:gd name="T5" fmla="*/ 49983543 h 262"/>
                <a:gd name="T6" fmla="*/ 250918684 w 796"/>
                <a:gd name="T7" fmla="*/ 99966468 h 262"/>
                <a:gd name="T8" fmla="*/ 49429296 w 796"/>
                <a:gd name="T9" fmla="*/ 99966468 h 262"/>
                <a:gd name="T10" fmla="*/ 0 w 796"/>
                <a:gd name="T11" fmla="*/ 49983543 h 262"/>
                <a:gd name="T12" fmla="*/ 49429296 w 796"/>
                <a:gd name="T13" fmla="*/ 0 h 2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6" h="262">
                  <a:moveTo>
                    <a:pt x="131" y="0"/>
                  </a:moveTo>
                  <a:lnTo>
                    <a:pt x="665" y="0"/>
                  </a:lnTo>
                  <a:cubicBezTo>
                    <a:pt x="738" y="0"/>
                    <a:pt x="796" y="59"/>
                    <a:pt x="796" y="131"/>
                  </a:cubicBezTo>
                  <a:cubicBezTo>
                    <a:pt x="796" y="204"/>
                    <a:pt x="738" y="262"/>
                    <a:pt x="665" y="262"/>
                  </a:cubicBezTo>
                  <a:lnTo>
                    <a:pt x="131" y="262"/>
                  </a:lnTo>
                  <a:cubicBezTo>
                    <a:pt x="58" y="262"/>
                    <a:pt x="0" y="204"/>
                    <a:pt x="0" y="131"/>
                  </a:cubicBezTo>
                  <a:cubicBezTo>
                    <a:pt x="0" y="59"/>
                    <a:pt x="58" y="0"/>
                    <a:pt x="13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b="1" dirty="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79" name="Camera"/>
            <p:cNvSpPr>
              <a:spLocks noChangeArrowheads="1"/>
            </p:cNvSpPr>
            <p:nvPr/>
          </p:nvSpPr>
          <p:spPr bwMode="auto">
            <a:xfrm>
              <a:off x="2661693" y="1386356"/>
              <a:ext cx="123960" cy="123960"/>
            </a:xfrm>
            <a:prstGeom prst="ellipse">
              <a:avLst/>
            </a:pr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atinLnBrk="0"/>
              <a:endParaRPr lang="en-US" altLang="ko-KR" sz="900" b="1" dirty="0">
                <a:latin typeface="돋움" panose="020B0600000101010101" pitchFamily="50" charset="-127"/>
                <a:ea typeface="돋움" panose="020B0600000101010101" pitchFamily="50" charset="-127"/>
                <a:cs typeface="Segoe UI" pitchFamily="34" charset="0"/>
              </a:endParaRPr>
            </a:p>
          </p:txBody>
        </p:sp>
        <p:sp>
          <p:nvSpPr>
            <p:cNvPr id="80" name="Speaker"/>
            <p:cNvSpPr>
              <a:spLocks/>
            </p:cNvSpPr>
            <p:nvPr/>
          </p:nvSpPr>
          <p:spPr bwMode="auto">
            <a:xfrm>
              <a:off x="1570152" y="1448337"/>
              <a:ext cx="530275" cy="61980"/>
            </a:xfrm>
            <a:custGeom>
              <a:avLst/>
              <a:gdLst>
                <a:gd name="T0" fmla="*/ 18746997 w 866"/>
                <a:gd name="T1" fmla="*/ 0 h 101"/>
                <a:gd name="T2" fmla="*/ 305954591 w 866"/>
                <a:gd name="T3" fmla="*/ 0 h 101"/>
                <a:gd name="T4" fmla="*/ 324701588 w 866"/>
                <a:gd name="T5" fmla="*/ 18829033 h 101"/>
                <a:gd name="T6" fmla="*/ 305954591 w 866"/>
                <a:gd name="T7" fmla="*/ 38034855 h 101"/>
                <a:gd name="T8" fmla="*/ 18746997 w 866"/>
                <a:gd name="T9" fmla="*/ 38034855 h 101"/>
                <a:gd name="T10" fmla="*/ 0 w 866"/>
                <a:gd name="T11" fmla="*/ 18829033 h 101"/>
                <a:gd name="T12" fmla="*/ 18746997 w 866"/>
                <a:gd name="T13" fmla="*/ 0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6" h="101">
                  <a:moveTo>
                    <a:pt x="50" y="0"/>
                  </a:moveTo>
                  <a:lnTo>
                    <a:pt x="816" y="0"/>
                  </a:lnTo>
                  <a:cubicBezTo>
                    <a:pt x="844" y="0"/>
                    <a:pt x="866" y="22"/>
                    <a:pt x="866" y="50"/>
                  </a:cubicBezTo>
                  <a:cubicBezTo>
                    <a:pt x="866" y="78"/>
                    <a:pt x="844" y="101"/>
                    <a:pt x="816" y="101"/>
                  </a:cubicBezTo>
                  <a:lnTo>
                    <a:pt x="50" y="101"/>
                  </a:lnTo>
                  <a:cubicBezTo>
                    <a:pt x="22" y="101"/>
                    <a:pt x="0" y="78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b="1" dirty="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81" name="Display"/>
            <p:cNvSpPr/>
            <p:nvPr/>
          </p:nvSpPr>
          <p:spPr>
            <a:xfrm>
              <a:off x="692505" y="1676726"/>
              <a:ext cx="2285569" cy="4063925"/>
            </a:xfrm>
            <a:prstGeom prst="rect">
              <a:avLst/>
            </a:prstGeom>
            <a:solidFill>
              <a:srgbClr val="EEEEEE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9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Segoe UI" panose="020B0502040204020203" pitchFamily="34" charset="0"/>
              </a:endParaRPr>
            </a:p>
          </p:txBody>
        </p:sp>
      </p:grpSp>
      <p:pic>
        <p:nvPicPr>
          <p:cNvPr id="82" name="그림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817" y="1839545"/>
            <a:ext cx="2282717" cy="4055206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793" y="4219864"/>
            <a:ext cx="2062104" cy="1431925"/>
          </a:xfrm>
          <a:prstGeom prst="rect">
            <a:avLst/>
          </a:prstGeom>
        </p:spPr>
      </p:pic>
      <p:grpSp>
        <p:nvGrpSpPr>
          <p:cNvPr id="84" name="Phone"/>
          <p:cNvGrpSpPr>
            <a:grpSpLocks noChangeAspect="1"/>
          </p:cNvGrpSpPr>
          <p:nvPr/>
        </p:nvGrpSpPr>
        <p:grpSpPr bwMode="auto">
          <a:xfrm>
            <a:off x="7579328" y="1425207"/>
            <a:ext cx="2479675" cy="4859338"/>
            <a:chOff x="595686" y="1262396"/>
            <a:chExt cx="2479208" cy="4859248"/>
          </a:xfrm>
        </p:grpSpPr>
        <p:sp>
          <p:nvSpPr>
            <p:cNvPr id="85" name="Case"/>
            <p:cNvSpPr>
              <a:spLocks/>
            </p:cNvSpPr>
            <p:nvPr/>
          </p:nvSpPr>
          <p:spPr bwMode="auto">
            <a:xfrm>
              <a:off x="595686" y="1262396"/>
              <a:ext cx="2479208" cy="4859248"/>
            </a:xfrm>
            <a:custGeom>
              <a:avLst/>
              <a:gdLst>
                <a:gd name="T0" fmla="*/ 150866415 w 4052"/>
                <a:gd name="T1" fmla="*/ 0 h 7922"/>
                <a:gd name="T2" fmla="*/ 1366031983 w 4052"/>
                <a:gd name="T3" fmla="*/ 0 h 7922"/>
                <a:gd name="T4" fmla="*/ 1516898398 w 4052"/>
                <a:gd name="T5" fmla="*/ 151626080 h 7922"/>
                <a:gd name="T6" fmla="*/ 1516898398 w 4052"/>
                <a:gd name="T7" fmla="*/ 2147483647 h 7922"/>
                <a:gd name="T8" fmla="*/ 1366031983 w 4052"/>
                <a:gd name="T9" fmla="*/ 2147483647 h 7922"/>
                <a:gd name="T10" fmla="*/ 150866415 w 4052"/>
                <a:gd name="T11" fmla="*/ 2147483647 h 7922"/>
                <a:gd name="T12" fmla="*/ 0 w 4052"/>
                <a:gd name="T13" fmla="*/ 2147483647 h 7922"/>
                <a:gd name="T14" fmla="*/ 0 w 4052"/>
                <a:gd name="T15" fmla="*/ 151626080 h 7922"/>
                <a:gd name="T16" fmla="*/ 150866415 w 4052"/>
                <a:gd name="T17" fmla="*/ 0 h 79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52" h="7922">
                  <a:moveTo>
                    <a:pt x="403" y="0"/>
                  </a:moveTo>
                  <a:lnTo>
                    <a:pt x="3649" y="0"/>
                  </a:lnTo>
                  <a:cubicBezTo>
                    <a:pt x="3872" y="0"/>
                    <a:pt x="4052" y="179"/>
                    <a:pt x="4052" y="403"/>
                  </a:cubicBezTo>
                  <a:lnTo>
                    <a:pt x="4052" y="7519"/>
                  </a:lnTo>
                  <a:cubicBezTo>
                    <a:pt x="4052" y="7742"/>
                    <a:pt x="3872" y="7922"/>
                    <a:pt x="3649" y="7922"/>
                  </a:cubicBezTo>
                  <a:lnTo>
                    <a:pt x="403" y="7922"/>
                  </a:lnTo>
                  <a:cubicBezTo>
                    <a:pt x="180" y="7922"/>
                    <a:pt x="0" y="7742"/>
                    <a:pt x="0" y="7519"/>
                  </a:cubicBezTo>
                  <a:lnTo>
                    <a:pt x="0" y="403"/>
                  </a:lnTo>
                  <a:cubicBezTo>
                    <a:pt x="0" y="179"/>
                    <a:pt x="180" y="0"/>
                    <a:pt x="4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b="1" dirty="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86" name="Button"/>
            <p:cNvSpPr>
              <a:spLocks/>
            </p:cNvSpPr>
            <p:nvPr/>
          </p:nvSpPr>
          <p:spPr bwMode="auto">
            <a:xfrm>
              <a:off x="1590813" y="5845832"/>
              <a:ext cx="488955" cy="161837"/>
            </a:xfrm>
            <a:custGeom>
              <a:avLst/>
              <a:gdLst>
                <a:gd name="T0" fmla="*/ 49429296 w 796"/>
                <a:gd name="T1" fmla="*/ 0 h 262"/>
                <a:gd name="T2" fmla="*/ 250918684 w 796"/>
                <a:gd name="T3" fmla="*/ 0 h 262"/>
                <a:gd name="T4" fmla="*/ 300347980 w 796"/>
                <a:gd name="T5" fmla="*/ 49983543 h 262"/>
                <a:gd name="T6" fmla="*/ 250918684 w 796"/>
                <a:gd name="T7" fmla="*/ 99966468 h 262"/>
                <a:gd name="T8" fmla="*/ 49429296 w 796"/>
                <a:gd name="T9" fmla="*/ 99966468 h 262"/>
                <a:gd name="T10" fmla="*/ 0 w 796"/>
                <a:gd name="T11" fmla="*/ 49983543 h 262"/>
                <a:gd name="T12" fmla="*/ 49429296 w 796"/>
                <a:gd name="T13" fmla="*/ 0 h 2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6" h="262">
                  <a:moveTo>
                    <a:pt x="131" y="0"/>
                  </a:moveTo>
                  <a:lnTo>
                    <a:pt x="665" y="0"/>
                  </a:lnTo>
                  <a:cubicBezTo>
                    <a:pt x="738" y="0"/>
                    <a:pt x="796" y="59"/>
                    <a:pt x="796" y="131"/>
                  </a:cubicBezTo>
                  <a:cubicBezTo>
                    <a:pt x="796" y="204"/>
                    <a:pt x="738" y="262"/>
                    <a:pt x="665" y="262"/>
                  </a:cubicBezTo>
                  <a:lnTo>
                    <a:pt x="131" y="262"/>
                  </a:lnTo>
                  <a:cubicBezTo>
                    <a:pt x="58" y="262"/>
                    <a:pt x="0" y="204"/>
                    <a:pt x="0" y="131"/>
                  </a:cubicBezTo>
                  <a:cubicBezTo>
                    <a:pt x="0" y="59"/>
                    <a:pt x="58" y="0"/>
                    <a:pt x="13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b="1" dirty="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87" name="Camera"/>
            <p:cNvSpPr>
              <a:spLocks noChangeArrowheads="1"/>
            </p:cNvSpPr>
            <p:nvPr/>
          </p:nvSpPr>
          <p:spPr bwMode="auto">
            <a:xfrm>
              <a:off x="2661693" y="1386356"/>
              <a:ext cx="123960" cy="123960"/>
            </a:xfrm>
            <a:prstGeom prst="ellipse">
              <a:avLst/>
            </a:pr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atinLnBrk="0"/>
              <a:endParaRPr lang="en-US" altLang="ko-KR" sz="900" b="1" dirty="0">
                <a:latin typeface="돋움" panose="020B0600000101010101" pitchFamily="50" charset="-127"/>
                <a:ea typeface="돋움" panose="020B0600000101010101" pitchFamily="50" charset="-127"/>
                <a:cs typeface="Segoe UI" pitchFamily="34" charset="0"/>
              </a:endParaRPr>
            </a:p>
          </p:txBody>
        </p:sp>
        <p:sp>
          <p:nvSpPr>
            <p:cNvPr id="88" name="Speaker"/>
            <p:cNvSpPr>
              <a:spLocks/>
            </p:cNvSpPr>
            <p:nvPr/>
          </p:nvSpPr>
          <p:spPr bwMode="auto">
            <a:xfrm>
              <a:off x="1570152" y="1448337"/>
              <a:ext cx="530275" cy="61980"/>
            </a:xfrm>
            <a:custGeom>
              <a:avLst/>
              <a:gdLst>
                <a:gd name="T0" fmla="*/ 18746997 w 866"/>
                <a:gd name="T1" fmla="*/ 0 h 101"/>
                <a:gd name="T2" fmla="*/ 305954591 w 866"/>
                <a:gd name="T3" fmla="*/ 0 h 101"/>
                <a:gd name="T4" fmla="*/ 324701588 w 866"/>
                <a:gd name="T5" fmla="*/ 18829033 h 101"/>
                <a:gd name="T6" fmla="*/ 305954591 w 866"/>
                <a:gd name="T7" fmla="*/ 38034855 h 101"/>
                <a:gd name="T8" fmla="*/ 18746997 w 866"/>
                <a:gd name="T9" fmla="*/ 38034855 h 101"/>
                <a:gd name="T10" fmla="*/ 0 w 866"/>
                <a:gd name="T11" fmla="*/ 18829033 h 101"/>
                <a:gd name="T12" fmla="*/ 18746997 w 866"/>
                <a:gd name="T13" fmla="*/ 0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6" h="101">
                  <a:moveTo>
                    <a:pt x="50" y="0"/>
                  </a:moveTo>
                  <a:lnTo>
                    <a:pt x="816" y="0"/>
                  </a:lnTo>
                  <a:cubicBezTo>
                    <a:pt x="844" y="0"/>
                    <a:pt x="866" y="22"/>
                    <a:pt x="866" y="50"/>
                  </a:cubicBezTo>
                  <a:cubicBezTo>
                    <a:pt x="866" y="78"/>
                    <a:pt x="844" y="101"/>
                    <a:pt x="816" y="101"/>
                  </a:cubicBezTo>
                  <a:lnTo>
                    <a:pt x="50" y="101"/>
                  </a:lnTo>
                  <a:cubicBezTo>
                    <a:pt x="22" y="101"/>
                    <a:pt x="0" y="78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b="1" dirty="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89" name="Display"/>
            <p:cNvSpPr/>
            <p:nvPr/>
          </p:nvSpPr>
          <p:spPr>
            <a:xfrm>
              <a:off x="692505" y="1676726"/>
              <a:ext cx="2285569" cy="4063925"/>
            </a:xfrm>
            <a:prstGeom prst="rect">
              <a:avLst/>
            </a:prstGeom>
            <a:solidFill>
              <a:srgbClr val="EEEEEE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9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Segoe UI" panose="020B0502040204020203" pitchFamily="34" charset="0"/>
              </a:endParaRPr>
            </a:p>
          </p:txBody>
        </p:sp>
      </p:grpSp>
      <p:pic>
        <p:nvPicPr>
          <p:cNvPr id="90" name="그림 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6165" y="1839545"/>
            <a:ext cx="2289418" cy="4055206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11454" y="188686"/>
            <a:ext cx="1259632" cy="636973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" t="20416" r="37193" b="25317"/>
          <a:stretch/>
        </p:blipFill>
        <p:spPr bwMode="auto">
          <a:xfrm>
            <a:off x="107548" y="6433413"/>
            <a:ext cx="2069596" cy="42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274323" y="379382"/>
            <a:ext cx="6752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3. </a:t>
            </a:r>
            <a:r>
              <a:rPr lang="ko-KR" altLang="en-US" sz="28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본인 외국인등록증 및 통장사진 업로드</a:t>
            </a:r>
            <a:endParaRPr lang="ko-KR" altLang="en-US" sz="28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329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49" y="0"/>
            <a:ext cx="9142352" cy="638388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031819" y="1424016"/>
            <a:ext cx="8379217" cy="126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06738" eaLnBrk="0" latinLnBrk="0" hangingPunct="0">
              <a:spcAft>
                <a:spcPts val="907"/>
              </a:spcAft>
              <a:buSzPct val="100000"/>
              <a:defRPr/>
            </a:pPr>
            <a:r>
              <a:rPr lang="ko-KR" altLang="en-US" sz="3266" kern="0" spc="-136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개방</a:t>
            </a:r>
            <a:r>
              <a:rPr lang="en-US" altLang="ko-KR" sz="3266" kern="0" spc="-136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·</a:t>
            </a:r>
            <a:r>
              <a:rPr lang="ko-KR" altLang="en-US" sz="3266" kern="0" spc="-136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공유</a:t>
            </a:r>
            <a:r>
              <a:rPr lang="en-US" altLang="ko-KR" sz="3266" kern="0" spc="-136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 ·</a:t>
            </a:r>
            <a:r>
              <a:rPr lang="ko-KR" altLang="en-US" sz="3266" kern="0" spc="-136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소통</a:t>
            </a:r>
            <a:r>
              <a:rPr lang="en-US" altLang="ko-KR" sz="3266" kern="0" spc="-136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 · </a:t>
            </a:r>
            <a:r>
              <a:rPr lang="ko-KR" altLang="en-US" sz="3266" kern="0" spc="-136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협력</a:t>
            </a:r>
            <a:r>
              <a:rPr lang="ko-KR" altLang="en-US" sz="2400" kern="0" spc="-136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을 통해</a:t>
            </a:r>
            <a:endParaRPr lang="en-US" altLang="ko-KR" sz="2400" kern="0" spc="-136" dirty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75000"/>
                    </a:srgb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pPr algn="ctr" defTabSz="1206738" eaLnBrk="0" latinLnBrk="0" hangingPunct="0">
              <a:spcAft>
                <a:spcPts val="907"/>
              </a:spcAft>
              <a:buSzPct val="100000"/>
              <a:defRPr/>
            </a:pPr>
            <a:r>
              <a:rPr lang="ko-KR" altLang="en-US" sz="3600" kern="0" spc="-136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외국인근로자의 권익향상</a:t>
            </a:r>
            <a:r>
              <a:rPr lang="ko-KR" altLang="en-US" sz="2400" kern="0" spc="-136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을 위해</a:t>
            </a:r>
            <a:r>
              <a:rPr lang="en-US" altLang="ko-KR" sz="2400" kern="0" spc="-136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2400" kern="0" spc="-136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노력하겠습니다</a:t>
            </a:r>
            <a:r>
              <a:rPr lang="en-US" altLang="ko-KR" sz="2400" kern="0" spc="-136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" t="20416" r="37193" b="25317"/>
          <a:stretch/>
        </p:blipFill>
        <p:spPr bwMode="auto">
          <a:xfrm>
            <a:off x="4879620" y="5793864"/>
            <a:ext cx="2512524" cy="51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455" y="2688134"/>
            <a:ext cx="4534855" cy="2997403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0A3E-9B41-42CE-A316-8D6F33EB61B9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5" y="188641"/>
            <a:ext cx="1347691" cy="112781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1012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176</Words>
  <Application>Microsoft Office PowerPoint</Application>
  <PresentationFormat>와이드스크린</PresentationFormat>
  <Paragraphs>30</Paragraphs>
  <Slides>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3" baseType="lpstr">
      <vt:lpstr>HY견고딕</vt:lpstr>
      <vt:lpstr>HY울릉도M</vt:lpstr>
      <vt:lpstr>돋움</vt:lpstr>
      <vt:lpstr>맑은 고딕</vt:lpstr>
      <vt:lpstr>Arial</vt:lpstr>
      <vt:lpstr>Segoe UI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휴면보험금 접수시스템</dc:title>
  <dc:creator>i</dc:creator>
  <cp:lastModifiedBy>상담팀1</cp:lastModifiedBy>
  <cp:revision>32</cp:revision>
  <cp:lastPrinted>2017-02-09T07:32:20Z</cp:lastPrinted>
  <dcterms:created xsi:type="dcterms:W3CDTF">2017-02-09T06:06:55Z</dcterms:created>
  <dcterms:modified xsi:type="dcterms:W3CDTF">2017-02-14T03:14:21Z</dcterms:modified>
</cp:coreProperties>
</file>